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sldIdLst>
    <p:sldId id="256" r:id="rId2"/>
    <p:sldId id="299" r:id="rId3"/>
    <p:sldId id="257" r:id="rId4"/>
    <p:sldId id="258" r:id="rId5"/>
    <p:sldId id="259" r:id="rId6"/>
    <p:sldId id="260" r:id="rId7"/>
    <p:sldId id="261" r:id="rId8"/>
    <p:sldId id="262" r:id="rId9"/>
    <p:sldId id="300" r:id="rId10"/>
    <p:sldId id="263" r:id="rId11"/>
    <p:sldId id="264" r:id="rId12"/>
    <p:sldId id="265" r:id="rId13"/>
    <p:sldId id="298" r:id="rId14"/>
    <p:sldId id="302" r:id="rId15"/>
    <p:sldId id="293" r:id="rId16"/>
    <p:sldId id="268" r:id="rId17"/>
    <p:sldId id="294" r:id="rId18"/>
    <p:sldId id="269" r:id="rId19"/>
    <p:sldId id="295" r:id="rId20"/>
    <p:sldId id="272" r:id="rId21"/>
    <p:sldId id="296" r:id="rId22"/>
    <p:sldId id="270" r:id="rId23"/>
    <p:sldId id="286" r:id="rId24"/>
    <p:sldId id="271" r:id="rId25"/>
    <p:sldId id="292" r:id="rId26"/>
    <p:sldId id="274" r:id="rId27"/>
    <p:sldId id="288" r:id="rId28"/>
    <p:sldId id="277" r:id="rId29"/>
    <p:sldId id="290" r:id="rId30"/>
    <p:sldId id="287" r:id="rId31"/>
    <p:sldId id="291" r:id="rId32"/>
    <p:sldId id="276" r:id="rId33"/>
    <p:sldId id="289" r:id="rId34"/>
    <p:sldId id="280" r:id="rId35"/>
    <p:sldId id="281" r:id="rId36"/>
    <p:sldId id="282" r:id="rId37"/>
    <p:sldId id="279" r:id="rId38"/>
    <p:sldId id="284" r:id="rId39"/>
    <p:sldId id="301" r:id="rId40"/>
    <p:sldId id="304" r:id="rId41"/>
    <p:sldId id="303" r:id="rId42"/>
  </p:sldIdLst>
  <p:sldSz cx="6858000" cy="9906000" type="A4"/>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4F81BD"/>
    <a:srgbClr val="C00000"/>
    <a:srgbClr val="D99694"/>
    <a:srgbClr val="C6D9F1"/>
    <a:srgbClr val="4A452A"/>
    <a:srgbClr val="FFFF00"/>
    <a:srgbClr val="B3A2C7"/>
    <a:srgbClr val="E46C0A"/>
    <a:srgbClr val="00B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145" autoAdjust="0"/>
    <p:restoredTop sz="94624" autoAdjust="0"/>
  </p:normalViewPr>
  <p:slideViewPr>
    <p:cSldViewPr>
      <p:cViewPr>
        <p:scale>
          <a:sx n="60" d="100"/>
          <a:sy n="60" d="100"/>
        </p:scale>
        <p:origin x="-1986" y="-156"/>
      </p:cViewPr>
      <p:guideLst>
        <p:guide orient="horz" pos="3120"/>
        <p:guide pos="216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084DCE9-4DDD-4086-8FFD-71DB19DAD3D7}" type="datetimeFigureOut">
              <a:rPr lang="he-IL" smtClean="0"/>
              <a:pPr/>
              <a:t>ט"ז/אלול/תשע"ה</a:t>
            </a:fld>
            <a:endParaRPr lang="he-IL"/>
          </a:p>
        </p:txBody>
      </p:sp>
      <p:sp>
        <p:nvSpPr>
          <p:cNvPr id="4" name="מציין מיקום של תמונת שקופית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7E6AC5C-3EAC-4DAE-87E8-031CE42A7198}" type="slidenum">
              <a:rPr lang="he-IL" smtClean="0"/>
              <a:pPr/>
              <a:t>‹#›</a:t>
            </a:fld>
            <a:endParaRPr lang="he-IL"/>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7E6AC5C-3EAC-4DAE-87E8-031CE42A7198}" type="slidenum">
              <a:rPr lang="he-IL" smtClean="0"/>
              <a:pPr/>
              <a:t>4</a:t>
            </a:fld>
            <a:endParaRPr lang="he-I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41550" y="685800"/>
            <a:ext cx="2374900" cy="3429000"/>
          </a:xfrm>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7E6AC5C-3EAC-4DAE-87E8-031CE42A7198}" type="slidenum">
              <a:rPr lang="he-IL" smtClean="0"/>
              <a:pPr/>
              <a:t>12</a:t>
            </a:fld>
            <a:endParaRPr lang="he-I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7E6AC5C-3EAC-4DAE-87E8-031CE42A7198}" type="slidenum">
              <a:rPr lang="he-IL" smtClean="0"/>
              <a:pPr/>
              <a:t>41</a:t>
            </a:fld>
            <a:endParaRPr lang="he-I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4350" y="3077283"/>
            <a:ext cx="5829300" cy="2123369"/>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3729037" y="529697"/>
            <a:ext cx="1157288" cy="1126807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257176" y="529697"/>
            <a:ext cx="3357563" cy="1126807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541735" y="6365522"/>
            <a:ext cx="5829300" cy="1967442"/>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342900" y="396699"/>
            <a:ext cx="6172200" cy="1651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342901" y="394406"/>
            <a:ext cx="2256235" cy="1678517"/>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344216" y="6934201"/>
            <a:ext cx="4114800" cy="818622"/>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70D8265-4D71-4802-A3D7-B2B6AB03CBFE}" type="datetimeFigureOut">
              <a:rPr lang="he-IL" smtClean="0"/>
              <a:pPr/>
              <a:t>ט"ז/אלול/תשע"ה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CEDD06-3FA8-4CC3-BD4A-404E51CA41E2}"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342900" y="396699"/>
            <a:ext cx="6172200" cy="1651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342900" y="2311402"/>
            <a:ext cx="6172200" cy="6537502"/>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4914900" y="9181396"/>
            <a:ext cx="1600200" cy="527402"/>
          </a:xfrm>
          <a:prstGeom prst="rect">
            <a:avLst/>
          </a:prstGeom>
        </p:spPr>
        <p:txBody>
          <a:bodyPr vert="horz" lIns="91440" tIns="45720" rIns="91440" bIns="45720" rtlCol="1" anchor="ctr"/>
          <a:lstStyle>
            <a:lvl1pPr algn="r">
              <a:defRPr sz="1200">
                <a:solidFill>
                  <a:schemeClr val="tx1">
                    <a:tint val="75000"/>
                  </a:schemeClr>
                </a:solidFill>
              </a:defRPr>
            </a:lvl1pPr>
          </a:lstStyle>
          <a:p>
            <a:fld id="{070D8265-4D71-4802-A3D7-B2B6AB03CBFE}" type="datetimeFigureOut">
              <a:rPr lang="he-IL" smtClean="0"/>
              <a:pPr/>
              <a:t>ט"ז/אלול/תשע"ה</a:t>
            </a:fld>
            <a:endParaRPr lang="he-IL"/>
          </a:p>
        </p:txBody>
      </p:sp>
      <p:sp>
        <p:nvSpPr>
          <p:cNvPr id="5" name="מציין מיקום של כותרת תחתונה 4"/>
          <p:cNvSpPr>
            <a:spLocks noGrp="1"/>
          </p:cNvSpPr>
          <p:nvPr>
            <p:ph type="ftr" sz="quarter" idx="3"/>
          </p:nvPr>
        </p:nvSpPr>
        <p:spPr>
          <a:xfrm>
            <a:off x="2343150" y="9181396"/>
            <a:ext cx="2171700" cy="527402"/>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342900" y="9181396"/>
            <a:ext cx="1600200" cy="527402"/>
          </a:xfrm>
          <a:prstGeom prst="rect">
            <a:avLst/>
          </a:prstGeom>
        </p:spPr>
        <p:txBody>
          <a:bodyPr vert="horz" lIns="91440" tIns="45720" rIns="91440" bIns="45720" rtlCol="1" anchor="ctr"/>
          <a:lstStyle>
            <a:lvl1pPr algn="l">
              <a:defRPr sz="1200">
                <a:solidFill>
                  <a:schemeClr val="tx1">
                    <a:tint val="75000"/>
                  </a:schemeClr>
                </a:solidFill>
              </a:defRPr>
            </a:lvl1pPr>
          </a:lstStyle>
          <a:p>
            <a:fld id="{CBCEDD06-3FA8-4CC3-BD4A-404E51CA41E2}"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esktop\פרויקט הנצחה 2015\יורם\IMG_0132.JPG"/>
          <p:cNvPicPr>
            <a:picLocks noChangeAspect="1" noChangeArrowheads="1"/>
          </p:cNvPicPr>
          <p:nvPr/>
        </p:nvPicPr>
        <p:blipFill>
          <a:blip r:embed="rId2" cstate="print"/>
          <a:srcRect/>
          <a:stretch>
            <a:fillRect/>
          </a:stretch>
        </p:blipFill>
        <p:spPr bwMode="auto">
          <a:xfrm>
            <a:off x="0" y="15552"/>
            <a:ext cx="6858000" cy="9906000"/>
          </a:xfrm>
          <a:prstGeom prst="rect">
            <a:avLst/>
          </a:prstGeom>
          <a:noFill/>
        </p:spPr>
      </p:pic>
      <p:sp>
        <p:nvSpPr>
          <p:cNvPr id="3" name="כותרת משנה 2"/>
          <p:cNvSpPr>
            <a:spLocks noGrp="1"/>
          </p:cNvSpPr>
          <p:nvPr>
            <p:ph type="subTitle" idx="1"/>
          </p:nvPr>
        </p:nvSpPr>
        <p:spPr>
          <a:xfrm>
            <a:off x="714356" y="7374467"/>
            <a:ext cx="5286412" cy="2067221"/>
          </a:xfrm>
          <a:solidFill>
            <a:srgbClr val="C4BD97">
              <a:alpha val="54902"/>
            </a:srgbClr>
          </a:solidFill>
        </p:spPr>
        <p:txBody>
          <a:bodyPr>
            <a:normAutofit/>
          </a:bodyPr>
          <a:lstStyle/>
          <a:p>
            <a:r>
              <a:rPr lang="he-IL" sz="6600" b="1" dirty="0" smtClean="0">
                <a:solidFill>
                  <a:schemeClr val="bg1"/>
                </a:solidFill>
                <a:latin typeface="Guttman Hodes" pitchFamily="2" charset="-79"/>
                <a:cs typeface="Guttman Hodes" pitchFamily="2" charset="-79"/>
              </a:rPr>
              <a:t>יורם </a:t>
            </a:r>
            <a:r>
              <a:rPr lang="he-IL" sz="6600" b="1" dirty="0" err="1" smtClean="0">
                <a:solidFill>
                  <a:schemeClr val="bg1"/>
                </a:solidFill>
                <a:latin typeface="Guttman Hodes" pitchFamily="2" charset="-79"/>
                <a:cs typeface="Guttman Hodes" pitchFamily="2" charset="-79"/>
              </a:rPr>
              <a:t>ריינהולד</a:t>
            </a:r>
            <a:endParaRPr lang="he-IL" sz="6600" b="1" dirty="0" smtClean="0">
              <a:solidFill>
                <a:schemeClr val="bg1"/>
              </a:solidFill>
              <a:latin typeface="Guttman Hodes" pitchFamily="2" charset="-79"/>
              <a:cs typeface="Guttman Hodes" pitchFamily="2" charset="-79"/>
            </a:endParaRPr>
          </a:p>
          <a:p>
            <a:r>
              <a:rPr lang="he-IL" sz="4400" b="1" dirty="0" smtClean="0">
                <a:solidFill>
                  <a:schemeClr val="bg1"/>
                </a:solidFill>
                <a:latin typeface="Guttman Hodes" pitchFamily="2" charset="-79"/>
                <a:cs typeface="Guttman Hodes" pitchFamily="2" charset="-79"/>
              </a:rPr>
              <a:t>1948-1973</a:t>
            </a:r>
            <a:endParaRPr lang="he-IL" sz="4400" b="1" dirty="0">
              <a:solidFill>
                <a:schemeClr val="bg1"/>
              </a:solidFill>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פרויקט הנצחה 2015\עמיקם\ידיים.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0" y="0"/>
            <a:ext cx="6858000" cy="9906000"/>
          </a:xfrm>
          <a:prstGeom prst="rect">
            <a:avLst/>
          </a:prstGeom>
          <a:noFill/>
        </p:spPr>
      </p:pic>
      <p:sp>
        <p:nvSpPr>
          <p:cNvPr id="10" name="מלבן 9"/>
          <p:cNvSpPr/>
          <p:nvPr/>
        </p:nvSpPr>
        <p:spPr>
          <a:xfrm>
            <a:off x="-285776" y="1547789"/>
            <a:ext cx="7500990" cy="8358211"/>
          </a:xfrm>
          <a:prstGeom prst="rect">
            <a:avLst/>
          </a:prstGeom>
          <a:solidFill>
            <a:srgbClr val="D99694">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p:cNvSpPr/>
          <p:nvPr/>
        </p:nvSpPr>
        <p:spPr>
          <a:xfrm>
            <a:off x="3643314" y="1702571"/>
            <a:ext cx="3071834" cy="2246769"/>
          </a:xfrm>
          <a:prstGeom prst="rect">
            <a:avLst/>
          </a:prstGeom>
        </p:spPr>
        <p:txBody>
          <a:bodyPr wrap="square">
            <a:spAutoFit/>
          </a:bodyPr>
          <a:lstStyle/>
          <a:p>
            <a:r>
              <a:rPr lang="he-IL" sz="2000" b="1" dirty="0" smtClean="0">
                <a:latin typeface="Guttman Keren" pitchFamily="2" charset="-79"/>
                <a:cs typeface="Guttman Keren" pitchFamily="2" charset="-79"/>
              </a:rPr>
              <a:t>אח שלי, חבר יקר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שומר סודותיי בחושך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הלב שלי, הלב שלך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הולמים באותו הדופק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מה שעברנו בדרך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רק שנינו יודעים לספר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אתה אח שלי, אתה חבר </a:t>
            </a:r>
            <a:endParaRPr lang="he-IL" sz="2000" b="1" dirty="0">
              <a:latin typeface="Guttman Keren" pitchFamily="2" charset="-79"/>
              <a:cs typeface="Guttman Keren" pitchFamily="2" charset="-79"/>
            </a:endParaRPr>
          </a:p>
        </p:txBody>
      </p:sp>
      <p:sp>
        <p:nvSpPr>
          <p:cNvPr id="6" name="מלבן 5"/>
          <p:cNvSpPr/>
          <p:nvPr/>
        </p:nvSpPr>
        <p:spPr>
          <a:xfrm>
            <a:off x="3214686" y="4352529"/>
            <a:ext cx="3500462" cy="2554545"/>
          </a:xfrm>
          <a:prstGeom prst="rect">
            <a:avLst/>
          </a:prstGeom>
        </p:spPr>
        <p:txBody>
          <a:bodyPr wrap="square">
            <a:spAutoFit/>
          </a:bodyPr>
          <a:lstStyle/>
          <a:p>
            <a:r>
              <a:rPr lang="he-IL" sz="2000" b="1" dirty="0" smtClean="0">
                <a:latin typeface="Guttman Keren" pitchFamily="2" charset="-79"/>
                <a:cs typeface="Guttman Keren" pitchFamily="2" charset="-79"/>
              </a:rPr>
              <a:t>אתה לי דם בעורקים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הולך איתי למרחקים ולא עוזב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חולם איתך חיים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והשירים שלך שמורים אצלי בלב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 אותך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 </a:t>
            </a:r>
            <a:endParaRPr lang="he-IL" sz="2000" b="1" dirty="0">
              <a:latin typeface="Guttman Keren" pitchFamily="2" charset="-79"/>
              <a:cs typeface="Guttman Keren" pitchFamily="2" charset="-79"/>
            </a:endParaRPr>
          </a:p>
        </p:txBody>
      </p:sp>
      <p:sp>
        <p:nvSpPr>
          <p:cNvPr id="7" name="מלבן 6"/>
          <p:cNvSpPr/>
          <p:nvPr/>
        </p:nvSpPr>
        <p:spPr>
          <a:xfrm>
            <a:off x="3286124" y="7317253"/>
            <a:ext cx="3429000" cy="2246769"/>
          </a:xfrm>
          <a:prstGeom prst="rect">
            <a:avLst/>
          </a:prstGeom>
        </p:spPr>
        <p:txBody>
          <a:bodyPr>
            <a:spAutoFit/>
          </a:bodyPr>
          <a:lstStyle/>
          <a:p>
            <a:r>
              <a:rPr lang="he-IL" sz="2000" b="1" dirty="0" smtClean="0">
                <a:latin typeface="Guttman Keren" pitchFamily="2" charset="-79"/>
                <a:cs typeface="Guttman Keren" pitchFamily="2" charset="-79"/>
              </a:rPr>
              <a:t>אח שלי, חבר יקר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היום חשבתי עליך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איפה אתה, אם טוב לך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תביא חיבוק לאחיך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בוא אלי הערב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נשב, נצחק, נדבר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אתה אח שלי, אתה חבר </a:t>
            </a:r>
            <a:endParaRPr lang="he-IL" sz="2000" b="1" dirty="0">
              <a:latin typeface="Guttman Keren" pitchFamily="2" charset="-79"/>
              <a:cs typeface="Guttman Keren" pitchFamily="2" charset="-79"/>
            </a:endParaRPr>
          </a:p>
        </p:txBody>
      </p:sp>
      <p:sp>
        <p:nvSpPr>
          <p:cNvPr id="8" name="מלבן 7"/>
          <p:cNvSpPr/>
          <p:nvPr/>
        </p:nvSpPr>
        <p:spPr>
          <a:xfrm>
            <a:off x="-142900" y="2786048"/>
            <a:ext cx="3429000" cy="2554545"/>
          </a:xfrm>
          <a:prstGeom prst="rect">
            <a:avLst/>
          </a:prstGeom>
        </p:spPr>
        <p:txBody>
          <a:bodyPr>
            <a:spAutoFit/>
          </a:bodyPr>
          <a:lstStyle/>
          <a:p>
            <a:r>
              <a:rPr lang="he-IL" sz="2000" b="1" dirty="0" smtClean="0">
                <a:latin typeface="Guttman Keren" pitchFamily="2" charset="-79"/>
                <a:cs typeface="Guttman Keren" pitchFamily="2" charset="-79"/>
              </a:rPr>
              <a:t>אתה לי דם בעורקים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הולך איתי למרחקים ולא עוזב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חולם איתך חיים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והשירים שלך שמורים אצלי בלב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 אותך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 </a:t>
            </a:r>
            <a:endParaRPr lang="he-IL" sz="2000" b="1" dirty="0">
              <a:latin typeface="Guttman Keren" pitchFamily="2" charset="-79"/>
              <a:cs typeface="Guttman Keren" pitchFamily="2" charset="-79"/>
            </a:endParaRPr>
          </a:p>
        </p:txBody>
      </p:sp>
      <p:sp>
        <p:nvSpPr>
          <p:cNvPr id="9" name="מלבן 8"/>
          <p:cNvSpPr/>
          <p:nvPr/>
        </p:nvSpPr>
        <p:spPr>
          <a:xfrm>
            <a:off x="71414" y="6340839"/>
            <a:ext cx="3286100" cy="2862322"/>
          </a:xfrm>
          <a:prstGeom prst="rect">
            <a:avLst/>
          </a:prstGeom>
        </p:spPr>
        <p:txBody>
          <a:bodyPr wrap="square">
            <a:spAutoFit/>
          </a:bodyPr>
          <a:lstStyle/>
          <a:p>
            <a:r>
              <a:rPr lang="he-IL" sz="2000" b="1" dirty="0" smtClean="0">
                <a:latin typeface="Guttman Keren" pitchFamily="2" charset="-79"/>
                <a:cs typeface="Guttman Keren" pitchFamily="2" charset="-79"/>
              </a:rPr>
              <a:t>אנחנו דם בעורקים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הולכים ביחד מרחקים,</a:t>
            </a:r>
            <a:r>
              <a:rPr lang="en-US" sz="2000" b="1" dirty="0" smtClean="0">
                <a:latin typeface="Gisha" pitchFamily="34" charset="-79"/>
                <a:cs typeface="Guttman Keren" pitchFamily="2" charset="-79"/>
              </a:rPr>
              <a:t> </a:t>
            </a:r>
            <a:r>
              <a:rPr lang="he-IL" sz="2000" b="1" dirty="0" smtClean="0">
                <a:latin typeface="Gisha" pitchFamily="34" charset="-79"/>
                <a:cs typeface="Guttman Keren" pitchFamily="2" charset="-79"/>
              </a:rPr>
              <a:t>        </a:t>
            </a:r>
            <a:r>
              <a:rPr lang="he-IL" sz="2000" b="1" dirty="0" smtClean="0">
                <a:latin typeface="Guttman Keren" pitchFamily="2" charset="-79"/>
                <a:cs typeface="Guttman Keren" pitchFamily="2" charset="-79"/>
              </a:rPr>
              <a:t>זה לא עוזב.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החלומות, הנעורים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והשירים שלך שמורים אצלי בלב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 אותך </a:t>
            </a:r>
            <a:br>
              <a:rPr lang="he-IL" sz="2000" b="1" dirty="0" smtClean="0">
                <a:latin typeface="Guttman Keren" pitchFamily="2" charset="-79"/>
                <a:cs typeface="Guttman Keren" pitchFamily="2" charset="-79"/>
              </a:rPr>
            </a:br>
            <a:r>
              <a:rPr lang="he-IL" sz="2000" b="1" dirty="0" smtClean="0">
                <a:latin typeface="Guttman Keren" pitchFamily="2" charset="-79"/>
                <a:cs typeface="Guttman Keren" pitchFamily="2" charset="-79"/>
              </a:rPr>
              <a:t>אני אוהב אותך, כל כך אוהב</a:t>
            </a:r>
            <a:endParaRPr lang="he-IL" sz="2000" b="1" dirty="0">
              <a:latin typeface="Guttman Keren" pitchFamily="2" charset="-79"/>
              <a:cs typeface="Guttman Keren" pitchFamily="2" charset="-79"/>
            </a:endParaRPr>
          </a:p>
        </p:txBody>
      </p:sp>
      <p:sp>
        <p:nvSpPr>
          <p:cNvPr id="11" name="TextBox 10"/>
          <p:cNvSpPr txBox="1"/>
          <p:nvPr/>
        </p:nvSpPr>
        <p:spPr>
          <a:xfrm>
            <a:off x="1285860" y="124769"/>
            <a:ext cx="4071966" cy="1292662"/>
          </a:xfrm>
          <a:prstGeom prst="rect">
            <a:avLst/>
          </a:prstGeom>
          <a:noFill/>
        </p:spPr>
        <p:txBody>
          <a:bodyPr wrap="square" rtlCol="1">
            <a:spAutoFit/>
          </a:bodyPr>
          <a:lstStyle/>
          <a:p>
            <a:pPr algn="ctr"/>
            <a:r>
              <a:rPr lang="he-IL" sz="5400" dirty="0" smtClean="0">
                <a:latin typeface="Ellinia CLM" pitchFamily="2" charset="-79"/>
                <a:cs typeface="Ellinia CLM" pitchFamily="2" charset="-79"/>
              </a:rPr>
              <a:t>אח שלי</a:t>
            </a:r>
          </a:p>
          <a:p>
            <a:pPr algn="ctr"/>
            <a:r>
              <a:rPr lang="he-IL" sz="2400" dirty="0" smtClean="0">
                <a:latin typeface="Gisha" pitchFamily="34" charset="-79"/>
                <a:cs typeface="Gisha" pitchFamily="34" charset="-79"/>
              </a:rPr>
              <a:t>מילים ולחן: דורון מדלי</a:t>
            </a:r>
            <a:endParaRPr lang="he-IL" sz="2400" dirty="0">
              <a:latin typeface="Gisha" pitchFamily="34" charset="-79"/>
              <a:cs typeface="Gisha" pitchFamily="34" charset="-79"/>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Desktop\פרויקט הנצחה 2015\יורם\IMG_0130.JPG"/>
          <p:cNvPicPr>
            <a:picLocks noChangeAspect="1" noChangeArrowheads="1"/>
          </p:cNvPicPr>
          <p:nvPr/>
        </p:nvPicPr>
        <p:blipFill>
          <a:blip r:embed="rId2" cstate="print"/>
          <a:srcRect/>
          <a:stretch>
            <a:fillRect/>
          </a:stretch>
        </p:blipFill>
        <p:spPr bwMode="auto">
          <a:xfrm>
            <a:off x="0" y="-20164"/>
            <a:ext cx="6858000" cy="9926164"/>
          </a:xfrm>
          <a:prstGeom prst="rect">
            <a:avLst/>
          </a:prstGeom>
          <a:noFill/>
        </p:spPr>
      </p:pic>
      <p:sp>
        <p:nvSpPr>
          <p:cNvPr id="4" name="כותרת 1"/>
          <p:cNvSpPr txBox="1">
            <a:spLocks/>
          </p:cNvSpPr>
          <p:nvPr/>
        </p:nvSpPr>
        <p:spPr>
          <a:xfrm>
            <a:off x="0" y="7119918"/>
            <a:ext cx="6858000" cy="2786082"/>
          </a:xfrm>
          <a:prstGeom prst="rect">
            <a:avLst/>
          </a:prstGeom>
        </p:spPr>
        <p:txBody>
          <a:bodyPr vert="horz" lIns="91440" tIns="45720" rIns="91440" bIns="45720" rtlCol="1"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sz="13800" b="1" dirty="0" smtClean="0">
                <a:ln w="11430"/>
                <a:solidFill>
                  <a:schemeClr val="bg1"/>
                </a:solidFill>
                <a:effectLst>
                  <a:outerShdw blurRad="50800" dist="39000" dir="5460000" algn="tl">
                    <a:srgbClr val="000000">
                      <a:alpha val="38000"/>
                    </a:srgbClr>
                  </a:outerShdw>
                </a:effectLst>
                <a:latin typeface="Trashim CLM" pitchFamily="2" charset="-79"/>
                <a:ea typeface="+mj-ea"/>
                <a:cs typeface="Trashim CLM" pitchFamily="2" charset="-79"/>
              </a:rPr>
              <a:t>לימודים</a:t>
            </a:r>
            <a:endParaRPr kumimoji="0" lang="he-IL" sz="115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Trashim CLM" pitchFamily="2" charset="-79"/>
              <a:ea typeface="+mj-ea"/>
              <a:cs typeface="Trashim CLM" pitchFamily="2" charset="-79"/>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פרויקט הנצחה 2015\יורם\IMG_0129.JPG"/>
          <p:cNvPicPr>
            <a:picLocks noChangeAspect="1" noChangeArrowheads="1"/>
          </p:cNvPicPr>
          <p:nvPr/>
        </p:nvPicPr>
        <p:blipFill>
          <a:blip r:embed="rId3" cstate="print"/>
          <a:srcRect/>
          <a:stretch>
            <a:fillRect/>
          </a:stretch>
        </p:blipFill>
        <p:spPr bwMode="auto">
          <a:xfrm>
            <a:off x="0" y="0"/>
            <a:ext cx="6858000" cy="5649555"/>
          </a:xfrm>
          <a:prstGeom prst="rect">
            <a:avLst/>
          </a:prstGeom>
          <a:noFill/>
        </p:spPr>
      </p:pic>
      <p:sp>
        <p:nvSpPr>
          <p:cNvPr id="7" name="מלבן 6"/>
          <p:cNvSpPr/>
          <p:nvPr/>
        </p:nvSpPr>
        <p:spPr>
          <a:xfrm>
            <a:off x="0" y="4254453"/>
            <a:ext cx="6858000" cy="5216813"/>
          </a:xfrm>
          <a:prstGeom prst="rect">
            <a:avLst/>
          </a:prstGeom>
          <a:solidFill>
            <a:schemeClr val="accent5">
              <a:lumMod val="60000"/>
              <a:lumOff val="40000"/>
            </a:schemeClr>
          </a:solidFill>
        </p:spPr>
        <p:txBody>
          <a:bodyPr wrap="square">
            <a:spAutoFit/>
          </a:bodyPr>
          <a:lstStyle/>
          <a:p>
            <a:pPr algn="ctr">
              <a:buNone/>
            </a:pPr>
            <a:endParaRPr lang="he-IL" sz="3700" dirty="0" smtClean="0">
              <a:latin typeface="Guttman Hodes" pitchFamily="2" charset="-79"/>
              <a:cs typeface="Guttman Hodes" pitchFamily="2" charset="-79"/>
            </a:endParaRPr>
          </a:p>
          <a:p>
            <a:pPr algn="ctr">
              <a:buNone/>
            </a:pPr>
            <a:r>
              <a:rPr lang="he-IL" sz="3700" dirty="0" smtClean="0">
                <a:latin typeface="Guttman Hodes" pitchFamily="2" charset="-79"/>
                <a:cs typeface="Guttman Hodes" pitchFamily="2" charset="-79"/>
              </a:rPr>
              <a:t>יורם למד בבית ספר תיכון 'באר טוביה'.</a:t>
            </a:r>
          </a:p>
          <a:p>
            <a:pPr algn="ctr">
              <a:buNone/>
            </a:pPr>
            <a:r>
              <a:rPr lang="he-IL" sz="3700" dirty="0" smtClean="0">
                <a:latin typeface="Guttman Hodes" pitchFamily="2" charset="-79"/>
                <a:cs typeface="Guttman Hodes" pitchFamily="2" charset="-79"/>
              </a:rPr>
              <a:t>   הוא היה תלמיד ממוצע אך הצטיין בספורט. לאחר שסיים את התיכון המשיך  ללמוד במדרשה לחינוך גופני בבאר-שבע </a:t>
            </a:r>
          </a:p>
          <a:p>
            <a:pPr algn="ctr">
              <a:buNone/>
            </a:pPr>
            <a:r>
              <a:rPr lang="he-IL" sz="3700" dirty="0" smtClean="0">
                <a:latin typeface="Guttman Hodes" pitchFamily="2" charset="-79"/>
                <a:cs typeface="Guttman Hodes" pitchFamily="2" charset="-79"/>
              </a:rPr>
              <a:t>וכך הגשים את חלום חייו.</a:t>
            </a:r>
          </a:p>
          <a:p>
            <a:pPr algn="ctr">
              <a:buNone/>
            </a:pPr>
            <a:endParaRPr lang="he-IL" sz="3700" dirty="0" smtClean="0">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מלבן 6"/>
          <p:cNvSpPr/>
          <p:nvPr/>
        </p:nvSpPr>
        <p:spPr>
          <a:xfrm rot="190397">
            <a:off x="0" y="386921"/>
            <a:ext cx="6858000" cy="2631300"/>
          </a:xfrm>
          <a:prstGeom prst="rect">
            <a:avLst/>
          </a:prstGeom>
          <a:solidFill>
            <a:srgbClr val="D99694">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rot="20512722">
            <a:off x="207652" y="3334451"/>
            <a:ext cx="6858000" cy="2631300"/>
          </a:xfrm>
          <a:prstGeom prst="rect">
            <a:avLst/>
          </a:prstGeom>
          <a:solidFill>
            <a:schemeClr val="tx2">
              <a:lumMod val="60000"/>
              <a:lumOff val="40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rot="1347203">
            <a:off x="-203883" y="6349433"/>
            <a:ext cx="6858000" cy="2631300"/>
          </a:xfrm>
          <a:prstGeom prst="rect">
            <a:avLst/>
          </a:prstGeom>
          <a:solidFill>
            <a:srgbClr val="92D05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0" name="Picture 2"/>
          <p:cNvPicPr>
            <a:picLocks noChangeAspect="1" noChangeArrowheads="1"/>
          </p:cNvPicPr>
          <p:nvPr/>
        </p:nvPicPr>
        <p:blipFill>
          <a:blip r:embed="rId3" cstate="print"/>
          <a:srcRect/>
          <a:stretch>
            <a:fillRect/>
          </a:stretch>
        </p:blipFill>
        <p:spPr bwMode="auto">
          <a:xfrm rot="342729">
            <a:off x="404664" y="498330"/>
            <a:ext cx="5976663" cy="4226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cstate="print"/>
          <a:srcRect/>
          <a:stretch>
            <a:fillRect/>
          </a:stretch>
        </p:blipFill>
        <p:spPr bwMode="auto">
          <a:xfrm rot="21327705">
            <a:off x="465169" y="5349480"/>
            <a:ext cx="5932234" cy="4127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מלבן 6"/>
          <p:cNvSpPr/>
          <p:nvPr/>
        </p:nvSpPr>
        <p:spPr>
          <a:xfrm rot="190397">
            <a:off x="0" y="386921"/>
            <a:ext cx="6858000" cy="2631300"/>
          </a:xfrm>
          <a:prstGeom prst="rect">
            <a:avLst/>
          </a:prstGeom>
          <a:solidFill>
            <a:srgbClr val="D99694">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rot="20512722">
            <a:off x="207652" y="3334451"/>
            <a:ext cx="6858000" cy="2631300"/>
          </a:xfrm>
          <a:prstGeom prst="rect">
            <a:avLst/>
          </a:prstGeom>
          <a:solidFill>
            <a:schemeClr val="tx2">
              <a:lumMod val="60000"/>
              <a:lumOff val="40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rot="1347203">
            <a:off x="-203883" y="6349433"/>
            <a:ext cx="6858000" cy="2631300"/>
          </a:xfrm>
          <a:prstGeom prst="rect">
            <a:avLst/>
          </a:prstGeom>
          <a:solidFill>
            <a:srgbClr val="92D05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1" name="Picture 3"/>
          <p:cNvPicPr>
            <a:picLocks noChangeAspect="1" noChangeArrowheads="1"/>
          </p:cNvPicPr>
          <p:nvPr/>
        </p:nvPicPr>
        <p:blipFill>
          <a:blip r:embed="rId3" cstate="print"/>
          <a:srcRect/>
          <a:stretch>
            <a:fillRect/>
          </a:stretch>
        </p:blipFill>
        <p:spPr bwMode="auto">
          <a:xfrm rot="21258413">
            <a:off x="380516" y="2511043"/>
            <a:ext cx="6155488" cy="4446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Desktop\פרויקט הנצחה 2015\עמיקם\חייל עם דגל ישראל.jpg"/>
          <p:cNvPicPr>
            <a:picLocks noChangeAspect="1" noChangeArrowheads="1"/>
          </p:cNvPicPr>
          <p:nvPr/>
        </p:nvPicPr>
        <p:blipFill>
          <a:blip r:embed="rId2" cstate="print">
            <a:grayscl/>
          </a:blip>
          <a:srcRect/>
          <a:stretch>
            <a:fillRect/>
          </a:stretch>
        </p:blipFill>
        <p:spPr bwMode="auto">
          <a:xfrm>
            <a:off x="0" y="-77425"/>
            <a:ext cx="6858000" cy="9983427"/>
          </a:xfrm>
          <a:prstGeom prst="rect">
            <a:avLst/>
          </a:prstGeom>
          <a:noFill/>
        </p:spPr>
      </p:pic>
      <p:sp>
        <p:nvSpPr>
          <p:cNvPr id="3" name="כותרת 1"/>
          <p:cNvSpPr txBox="1">
            <a:spLocks/>
          </p:cNvSpPr>
          <p:nvPr/>
        </p:nvSpPr>
        <p:spPr>
          <a:xfrm>
            <a:off x="-428652" y="3637351"/>
            <a:ext cx="4929222" cy="2786082"/>
          </a:xfrm>
          <a:prstGeom prst="rect">
            <a:avLst/>
          </a:prstGeom>
        </p:spPr>
        <p:txBody>
          <a:bodyPr vert="horz" lIns="91440" tIns="45720" rIns="91440" bIns="45720" rtlCol="1"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9600" b="1" i="0" u="none" strike="noStrike" kern="1200" cap="none" spc="0" normalizeH="0" baseline="0" noProof="0" dirty="0" smtClean="0">
                <a:ln w="11430"/>
                <a:solidFill>
                  <a:schemeClr val="tx1">
                    <a:lumMod val="85000"/>
                    <a:lumOff val="15000"/>
                  </a:schemeClr>
                </a:solidFill>
                <a:effectLst>
                  <a:outerShdw blurRad="50800" dist="39000" dir="5460000" algn="tl">
                    <a:srgbClr val="000000">
                      <a:alpha val="38000"/>
                    </a:srgbClr>
                  </a:outerShdw>
                </a:effectLst>
                <a:uLnTx/>
                <a:uFillTx/>
                <a:latin typeface="Trashim CLM" pitchFamily="2" charset="-79"/>
                <a:ea typeface="+mj-ea"/>
                <a:cs typeface="Trashim CLM" pitchFamily="2" charset="-79"/>
              </a:rPr>
              <a:t>השירו</a:t>
            </a:r>
            <a:r>
              <a:rPr lang="he-IL" sz="9600" b="1" baseline="0" dirty="0" smtClean="0">
                <a:ln w="11430"/>
                <a:solidFill>
                  <a:schemeClr val="tx1">
                    <a:lumMod val="85000"/>
                    <a:lumOff val="15000"/>
                  </a:schemeClr>
                </a:solidFill>
                <a:effectLst>
                  <a:outerShdw blurRad="50800" dist="39000" dir="5460000" algn="tl">
                    <a:srgbClr val="000000">
                      <a:alpha val="38000"/>
                    </a:srgbClr>
                  </a:outerShdw>
                </a:effectLst>
                <a:latin typeface="Trashim CLM" pitchFamily="2" charset="-79"/>
                <a:ea typeface="+mj-ea"/>
                <a:cs typeface="Trashim CLM" pitchFamily="2" charset="-79"/>
              </a:rPr>
              <a:t>ת</a:t>
            </a:r>
            <a:endParaRPr kumimoji="0" lang="he-IL" sz="8800" b="1" i="0" u="none" strike="noStrike" kern="1200" cap="none" spc="0" normalizeH="0" baseline="0" noProof="0" dirty="0">
              <a:ln w="11430"/>
              <a:solidFill>
                <a:schemeClr val="tx1">
                  <a:lumMod val="85000"/>
                  <a:lumOff val="15000"/>
                </a:schemeClr>
              </a:solidFill>
              <a:effectLst>
                <a:outerShdw blurRad="50800" dist="39000" dir="5460000" algn="tl">
                  <a:srgbClr val="000000">
                    <a:alpha val="38000"/>
                  </a:srgbClr>
                </a:outerShdw>
              </a:effectLst>
              <a:uLnTx/>
              <a:uFillTx/>
              <a:latin typeface="Trashim CLM" pitchFamily="2" charset="-79"/>
              <a:ea typeface="+mj-ea"/>
              <a:cs typeface="Trashim CLM" pitchFamily="2" charset="-79"/>
            </a:endParaRPr>
          </a:p>
        </p:txBody>
      </p:sp>
      <p:sp>
        <p:nvSpPr>
          <p:cNvPr id="4" name="מלבן 3"/>
          <p:cNvSpPr/>
          <p:nvPr/>
        </p:nvSpPr>
        <p:spPr>
          <a:xfrm>
            <a:off x="753413" y="5339957"/>
            <a:ext cx="3448380" cy="1862048"/>
          </a:xfrm>
          <a:prstGeom prst="rect">
            <a:avLst/>
          </a:prstGeom>
          <a:noFill/>
        </p:spPr>
        <p:txBody>
          <a:bodyPr wrap="none">
            <a:spAutoFit/>
          </a:bodyPr>
          <a:lstStyle/>
          <a:p>
            <a:r>
              <a:rPr lang="he-IL" sz="11500" b="1" dirty="0" smtClean="0">
                <a:ln w="11430"/>
                <a:solidFill>
                  <a:schemeClr val="bg1"/>
                </a:solidFill>
                <a:effectLst>
                  <a:outerShdw blurRad="50800" dist="39000" dir="5460000" algn="tl">
                    <a:srgbClr val="000000">
                      <a:alpha val="38000"/>
                    </a:srgbClr>
                  </a:outerShdw>
                </a:effectLst>
                <a:latin typeface="Trashim CLM" pitchFamily="2" charset="-79"/>
                <a:cs typeface="Trashim CLM" pitchFamily="2" charset="-79"/>
              </a:rPr>
              <a:t>הצבאי</a:t>
            </a:r>
            <a:endParaRPr lang="he-IL" sz="11500" dirty="0">
              <a:solidFill>
                <a:schemeClr val="bg1"/>
              </a:solidFill>
              <a:latin typeface="Trashim CLM" pitchFamily="2" charset="-79"/>
              <a:cs typeface="Trashim CLM" pitchFamily="2" charset="-79"/>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Desktop\פרויקט הנצחה 2015\עמיקם\paper-textures-crumpled-backgrounds-wallpapers (2).jpg"/>
          <p:cNvPicPr>
            <a:picLocks noChangeAspect="1" noChangeArrowheads="1"/>
          </p:cNvPicPr>
          <p:nvPr/>
        </p:nvPicPr>
        <p:blipFill>
          <a:blip r:embed="rId2" cstate="print">
            <a:duotone>
              <a:schemeClr val="accent6">
                <a:shade val="45000"/>
                <a:satMod val="135000"/>
              </a:schemeClr>
              <a:prstClr val="white"/>
            </a:duotone>
          </a:blip>
          <a:srcRect/>
          <a:stretch>
            <a:fillRect/>
          </a:stretch>
        </p:blipFill>
        <p:spPr bwMode="auto">
          <a:xfrm>
            <a:off x="0" y="-77426"/>
            <a:ext cx="6858000" cy="9906000"/>
          </a:xfrm>
          <a:prstGeom prst="rect">
            <a:avLst/>
          </a:prstGeom>
          <a:noFill/>
        </p:spPr>
      </p:pic>
      <p:pic>
        <p:nvPicPr>
          <p:cNvPr id="5" name="Picture 8" descr="C:\Users\user\Desktop\פרויקט הנצחה 2015\יורם\IMG_0125.JPG"/>
          <p:cNvPicPr>
            <a:picLocks noChangeAspect="1" noChangeArrowheads="1"/>
          </p:cNvPicPr>
          <p:nvPr/>
        </p:nvPicPr>
        <p:blipFill>
          <a:blip r:embed="rId3" cstate="print"/>
          <a:srcRect/>
          <a:stretch>
            <a:fillRect/>
          </a:stretch>
        </p:blipFill>
        <p:spPr bwMode="auto">
          <a:xfrm>
            <a:off x="142876" y="3095612"/>
            <a:ext cx="6572272" cy="433390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154748"/>
            <a:ext cx="6858000" cy="2400657"/>
          </a:xfrm>
          <a:prstGeom prst="rect">
            <a:avLst/>
          </a:prstGeom>
          <a:solidFill>
            <a:srgbClr val="E46C0A">
              <a:alpha val="50196"/>
            </a:srgbClr>
          </a:solidFill>
        </p:spPr>
        <p:txBody>
          <a:bodyPr wrap="square" rtlCol="1">
            <a:spAutoFit/>
          </a:bodyPr>
          <a:lstStyle/>
          <a:p>
            <a:pPr algn="ctr">
              <a:buNone/>
            </a:pPr>
            <a:r>
              <a:rPr lang="he-IL" sz="3000" dirty="0" smtClean="0">
                <a:latin typeface="Guttman Vilna" pitchFamily="2" charset="-79"/>
                <a:cs typeface="Guttman Vilna" pitchFamily="2" charset="-79"/>
              </a:rPr>
              <a:t>  יורם התגייס לצה"ל באפריל 1966 ביפו, </a:t>
            </a:r>
          </a:p>
          <a:p>
            <a:pPr algn="ctr">
              <a:buNone/>
            </a:pPr>
            <a:r>
              <a:rPr lang="he-IL" sz="3000" dirty="0" smtClean="0">
                <a:latin typeface="Guttman Vilna" pitchFamily="2" charset="-79"/>
                <a:cs typeface="Guttman Vilna" pitchFamily="2" charset="-79"/>
              </a:rPr>
              <a:t>לאחר מכאן עבר למחנה עמנואל (גולי</a:t>
            </a:r>
            <a:r>
              <a:rPr lang="en-US" sz="3000" dirty="0" smtClean="0">
                <a:cs typeface="Guttman Vilna" pitchFamily="2" charset="-79"/>
              </a:rPr>
              <a:t>'</a:t>
            </a:r>
            <a:r>
              <a:rPr lang="he-IL" sz="3000" dirty="0" smtClean="0">
                <a:latin typeface="Guttman Vilna" pitchFamily="2" charset="-79"/>
                <a:cs typeface="Guttman Vilna" pitchFamily="2" charset="-79"/>
              </a:rPr>
              <a:t>ס).</a:t>
            </a:r>
          </a:p>
          <a:p>
            <a:pPr algn="ctr">
              <a:buNone/>
            </a:pPr>
            <a:r>
              <a:rPr lang="he-IL" sz="3000" dirty="0" smtClean="0">
                <a:latin typeface="Guttman Vilna" pitchFamily="2" charset="-79"/>
                <a:cs typeface="Guttman Vilna" pitchFamily="2" charset="-79"/>
              </a:rPr>
              <a:t>במהלך שירותו הצבאי יורם יצא לקורס צניחה בתל נוף וקורס קרב מגע בוינגייט לאחר מכאן היה מד"ס בחיל השריון.</a:t>
            </a:r>
          </a:p>
        </p:txBody>
      </p:sp>
      <p:sp>
        <p:nvSpPr>
          <p:cNvPr id="9" name="מציין מיקום תוכן 2"/>
          <p:cNvSpPr>
            <a:spLocks noGrp="1"/>
          </p:cNvSpPr>
          <p:nvPr>
            <p:ph idx="1"/>
          </p:nvPr>
        </p:nvSpPr>
        <p:spPr>
          <a:xfrm>
            <a:off x="0" y="7883531"/>
            <a:ext cx="6858000" cy="2022504"/>
          </a:xfrm>
          <a:solidFill>
            <a:srgbClr val="E46C0A">
              <a:alpha val="60000"/>
            </a:srgbClr>
          </a:solidFill>
        </p:spPr>
        <p:txBody>
          <a:bodyPr>
            <a:normAutofit/>
          </a:bodyPr>
          <a:lstStyle/>
          <a:p>
            <a:pPr algn="ctr">
              <a:buNone/>
            </a:pPr>
            <a:r>
              <a:rPr lang="he-IL" sz="3000" dirty="0" smtClean="0">
                <a:latin typeface="Guttman Vilna" pitchFamily="2" charset="-79"/>
                <a:cs typeface="Guttman Vilna" pitchFamily="2" charset="-79"/>
              </a:rPr>
              <a:t>יורם היה חייל מצטיין ואכפתי כלפי הזולת ואהב מאוד את הצבא.    </a:t>
            </a:r>
          </a:p>
          <a:p>
            <a:pPr algn="ctr">
              <a:buNone/>
            </a:pPr>
            <a:r>
              <a:rPr lang="he-IL" sz="3000" dirty="0" smtClean="0">
                <a:latin typeface="Guttman Vilna" pitchFamily="2" charset="-79"/>
                <a:cs typeface="Guttman Vilna" pitchFamily="2" charset="-79"/>
              </a:rPr>
              <a:t> יורם השתחרר מהצבא בתום שירותו הסדיר </a:t>
            </a:r>
            <a:endParaRPr lang="he-IL" sz="3000" dirty="0">
              <a:latin typeface="Guttman Vilna" pitchFamily="2" charset="-79"/>
              <a:cs typeface="Guttman Vilna" pitchFamily="2" charset="-79"/>
            </a:endParaRPr>
          </a:p>
        </p:txBody>
      </p:sp>
      <p:sp>
        <p:nvSpPr>
          <p:cNvPr id="10" name="TextBox 9"/>
          <p:cNvSpPr txBox="1"/>
          <p:nvPr/>
        </p:nvSpPr>
        <p:spPr>
          <a:xfrm>
            <a:off x="0" y="-464382"/>
            <a:ext cx="6858000" cy="553998"/>
          </a:xfrm>
          <a:prstGeom prst="rect">
            <a:avLst/>
          </a:prstGeom>
          <a:solidFill>
            <a:srgbClr val="E46C0A">
              <a:alpha val="50196"/>
            </a:srgbClr>
          </a:solidFill>
        </p:spPr>
        <p:txBody>
          <a:bodyPr wrap="square" rtlCol="1">
            <a:spAutoFit/>
          </a:bodyPr>
          <a:lstStyle/>
          <a:p>
            <a:pPr algn="ctr">
              <a:buNone/>
            </a:pPr>
            <a:endParaRPr lang="he-IL" sz="3000" dirty="0" smtClean="0">
              <a:latin typeface="Guttman Vilna" pitchFamily="2" charset="-79"/>
              <a:cs typeface="Guttman Vilna" pitchFamily="2" charset="-79"/>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פרויקט הנצחה 2015\יורם\טנק.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 y="1"/>
            <a:ext cx="6881827" cy="9906000"/>
          </a:xfrm>
          <a:prstGeom prst="rect">
            <a:avLst/>
          </a:prstGeom>
          <a:noFill/>
        </p:spPr>
      </p:pic>
      <p:sp>
        <p:nvSpPr>
          <p:cNvPr id="2" name="כותרת 1"/>
          <p:cNvSpPr>
            <a:spLocks noGrp="1"/>
          </p:cNvSpPr>
          <p:nvPr>
            <p:ph type="title"/>
          </p:nvPr>
        </p:nvSpPr>
        <p:spPr>
          <a:xfrm>
            <a:off x="785818" y="77357"/>
            <a:ext cx="5143512" cy="1315615"/>
          </a:xfrm>
        </p:spPr>
        <p:txBody>
          <a:bodyPr>
            <a:normAutofit/>
          </a:bodyPr>
          <a:lstStyle/>
          <a:p>
            <a:r>
              <a:rPr lang="he-IL" sz="4800" b="1" dirty="0" smtClean="0">
                <a:latin typeface="Guttman Hodes" pitchFamily="2" charset="-79"/>
                <a:cs typeface="Guttman Hodes" pitchFamily="2" charset="-79"/>
              </a:rPr>
              <a:t>חיל השריון</a:t>
            </a:r>
            <a:endParaRPr lang="he-IL" sz="4800" b="1" dirty="0">
              <a:latin typeface="Guttman Hodes" pitchFamily="2" charset="-79"/>
              <a:cs typeface="Guttman Hodes" pitchFamily="2" charset="-79"/>
            </a:endParaRPr>
          </a:p>
        </p:txBody>
      </p:sp>
      <p:sp>
        <p:nvSpPr>
          <p:cNvPr id="3" name="מציין מיקום תוכן 2"/>
          <p:cNvSpPr>
            <a:spLocks noGrp="1"/>
          </p:cNvSpPr>
          <p:nvPr>
            <p:ph idx="1"/>
          </p:nvPr>
        </p:nvSpPr>
        <p:spPr>
          <a:xfrm>
            <a:off x="0" y="1238224"/>
            <a:ext cx="6929462" cy="6500858"/>
          </a:xfrm>
          <a:solidFill>
            <a:srgbClr val="00B050">
              <a:alpha val="36863"/>
            </a:srgbClr>
          </a:solidFill>
        </p:spPr>
        <p:txBody>
          <a:bodyPr>
            <a:noAutofit/>
          </a:bodyPr>
          <a:lstStyle/>
          <a:p>
            <a:pPr marL="457200" indent="-457200" algn="ctr">
              <a:buNone/>
            </a:pPr>
            <a:r>
              <a:rPr lang="he-IL" sz="2800" b="1" dirty="0" smtClean="0">
                <a:latin typeface="Guttman Keren" pitchFamily="2" charset="-79"/>
                <a:cs typeface="Guttman Keren" pitchFamily="2" charset="-79"/>
              </a:rPr>
              <a:t>                                                          חיל השריון הישראלי החל את דרכו לאחר מלחמת העצמאות. </a:t>
            </a:r>
          </a:p>
          <a:p>
            <a:pPr marL="457200" indent="-457200" algn="ctr">
              <a:buNone/>
            </a:pPr>
            <a:r>
              <a:rPr lang="he-IL" sz="2800" b="1" dirty="0" smtClean="0">
                <a:latin typeface="Guttman Keren" pitchFamily="2" charset="-79"/>
                <a:cs typeface="Guttman Keren" pitchFamily="2" charset="-79"/>
              </a:rPr>
              <a:t>כלי הנשק העיקרי של חיל השריון הישראלי הוא טנק "המרכבה". שהביא את חיל השריון להכרעה כאשר הוא הפך לגורם מכריע בניצחון מול צבאות ערב. </a:t>
            </a:r>
          </a:p>
          <a:p>
            <a:pPr marL="457200" indent="-457200" algn="ctr">
              <a:buNone/>
            </a:pPr>
            <a:r>
              <a:rPr lang="he-IL" sz="2800" b="1" dirty="0" smtClean="0">
                <a:latin typeface="Guttman Keren" pitchFamily="2" charset="-79"/>
                <a:cs typeface="Guttman Keren" pitchFamily="2" charset="-79"/>
              </a:rPr>
              <a:t>החיל כולל ארבע חטיבות: חטיבה 7 הכפופה לפיקוד צפון עם "מרכבה" סימן  2         וסימן 4, חטיבה 188 גם היא בצפון עם "מרכבה" סימן 3, חטיבה 401 בעיקר בשטחים "מרכבה" סימן 4 וחטיבה 460 ביה"ס לשריון וביה"ס למפקדי שריון.</a:t>
            </a:r>
          </a:p>
          <a:p>
            <a:pPr marL="457200" indent="-457200" algn="ctr">
              <a:buNone/>
            </a:pPr>
            <a:endParaRPr lang="he-IL" sz="2800" b="1" dirty="0" smtClean="0">
              <a:latin typeface="Guttman Keren" pitchFamily="2" charset="-79"/>
              <a:cs typeface="Guttman Keren" pitchFamily="2" charset="-79"/>
            </a:endParaRPr>
          </a:p>
          <a:p>
            <a:pPr marL="457200" indent="-457200" algn="ctr">
              <a:buNone/>
            </a:pPr>
            <a:endParaRPr lang="he-IL" sz="2800" b="1" dirty="0" smtClean="0">
              <a:latin typeface="Guttman Keren" pitchFamily="2" charset="-79"/>
              <a:cs typeface="Guttman Keren" pitchFamily="2" charset="-79"/>
            </a:endParaRPr>
          </a:p>
          <a:p>
            <a:pPr marL="457200" indent="-457200" algn="ctr">
              <a:buNone/>
            </a:pPr>
            <a:endParaRPr lang="he-IL" sz="2800" b="1" dirty="0">
              <a:latin typeface="Guttman Keren" pitchFamily="2" charset="-79"/>
              <a:cs typeface="Guttman Keren" pitchFamily="2" charset="-79"/>
            </a:endParaRPr>
          </a:p>
        </p:txBody>
      </p:sp>
      <p:pic>
        <p:nvPicPr>
          <p:cNvPr id="3074" name="Picture 2" descr="C:\Users\user\Desktop\פרויקט הנצחה 2015\יורם\חייל השריון.gif"/>
          <p:cNvPicPr>
            <a:picLocks noChangeAspect="1" noChangeArrowheads="1"/>
          </p:cNvPicPr>
          <p:nvPr/>
        </p:nvPicPr>
        <p:blipFill>
          <a:blip r:embed="rId3" cstate="print">
            <a:duotone>
              <a:schemeClr val="accent2">
                <a:shade val="45000"/>
                <a:satMod val="135000"/>
              </a:schemeClr>
              <a:prstClr val="white"/>
            </a:duotone>
            <a:lum bright="-100000" contrast="-100000"/>
          </a:blip>
          <a:srcRect/>
          <a:stretch>
            <a:fillRect/>
          </a:stretch>
        </p:blipFill>
        <p:spPr bwMode="auto">
          <a:xfrm>
            <a:off x="2214554" y="7274735"/>
            <a:ext cx="2428892" cy="247651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00072" y="154747"/>
            <a:ext cx="6172200" cy="1228481"/>
          </a:xfrm>
        </p:spPr>
        <p:txBody>
          <a:bodyPr>
            <a:normAutofit/>
          </a:bodyPr>
          <a:lstStyle/>
          <a:p>
            <a:r>
              <a:rPr lang="he-IL" sz="5400" b="1" dirty="0" smtClean="0">
                <a:solidFill>
                  <a:schemeClr val="accent2">
                    <a:lumMod val="75000"/>
                  </a:schemeClr>
                </a:solidFill>
                <a:latin typeface="Guttman Vilna" pitchFamily="2" charset="-79"/>
                <a:cs typeface="Guttman Vilna" pitchFamily="2" charset="-79"/>
              </a:rPr>
              <a:t>חייו לאחר הצבא</a:t>
            </a:r>
            <a:endParaRPr lang="he-IL" sz="5400" b="1" dirty="0">
              <a:solidFill>
                <a:schemeClr val="accent2">
                  <a:lumMod val="75000"/>
                </a:schemeClr>
              </a:solidFill>
              <a:latin typeface="Guttman Vilna" pitchFamily="2" charset="-79"/>
              <a:cs typeface="Guttman Vilna" pitchFamily="2" charset="-79"/>
            </a:endParaRPr>
          </a:p>
        </p:txBody>
      </p:sp>
      <p:sp>
        <p:nvSpPr>
          <p:cNvPr id="5" name="TextBox 4"/>
          <p:cNvSpPr txBox="1"/>
          <p:nvPr/>
        </p:nvSpPr>
        <p:spPr>
          <a:xfrm>
            <a:off x="0" y="1712640"/>
            <a:ext cx="6858000" cy="7201972"/>
          </a:xfrm>
          <a:prstGeom prst="rect">
            <a:avLst/>
          </a:prstGeom>
          <a:solidFill>
            <a:srgbClr val="B3A2C7">
              <a:alpha val="58824"/>
            </a:srgbClr>
          </a:solidFill>
        </p:spPr>
        <p:txBody>
          <a:bodyPr wrap="square" rtlCol="1">
            <a:spAutoFit/>
          </a:bodyPr>
          <a:lstStyle/>
          <a:p>
            <a:pPr algn="ctr">
              <a:buFont typeface="Wingdings" pitchFamily="2" charset="2"/>
              <a:buChar char="v"/>
            </a:pPr>
            <a:endParaRPr lang="he-IL" sz="3200" dirty="0" smtClean="0">
              <a:latin typeface="Guttman Vilna" pitchFamily="2" charset="-79"/>
              <a:cs typeface="Guttman Vilna" pitchFamily="2" charset="-79"/>
            </a:endParaRPr>
          </a:p>
          <a:p>
            <a:pPr algn="ctr">
              <a:buFont typeface="Wingdings" pitchFamily="2" charset="2"/>
              <a:buChar char="v"/>
            </a:pPr>
            <a:r>
              <a:rPr lang="he-IL" sz="3200" dirty="0" smtClean="0">
                <a:latin typeface="Guttman Vilna" pitchFamily="2" charset="-79"/>
                <a:cs typeface="Guttman Vilna" pitchFamily="2" charset="-79"/>
              </a:rPr>
              <a:t>בקיץ 1970 רכש יורם את משק דודו.</a:t>
            </a: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buFont typeface="Wingdings" pitchFamily="2" charset="2"/>
              <a:buChar char="v"/>
            </a:pPr>
            <a:r>
              <a:rPr lang="he-IL" sz="3200" dirty="0" smtClean="0">
                <a:latin typeface="Guttman Vilna" pitchFamily="2" charset="-79"/>
                <a:cs typeface="Guttman Vilna" pitchFamily="2" charset="-79"/>
              </a:rPr>
              <a:t> בתאריך 16/6/70 נשא לאישה את ידידת נעוריו טלילה.</a:t>
            </a:r>
          </a:p>
          <a:p>
            <a:pPr algn="ctr">
              <a:buFont typeface="Wingdings" pitchFamily="2" charset="2"/>
              <a:buChar char="v"/>
            </a:pPr>
            <a:endParaRPr lang="he-IL" sz="1400" dirty="0" smtClean="0">
              <a:latin typeface="Guttman Vilna" pitchFamily="2" charset="-79"/>
              <a:cs typeface="Guttman Vilna" pitchFamily="2" charset="-79"/>
            </a:endParaRPr>
          </a:p>
          <a:p>
            <a:pPr algn="ctr"/>
            <a:r>
              <a:rPr lang="he-IL" sz="3200" dirty="0" smtClean="0">
                <a:latin typeface="Guttman Vilna" pitchFamily="2" charset="-79"/>
                <a:cs typeface="Guttman Vilna" pitchFamily="2" charset="-79"/>
              </a:rPr>
              <a:t>"החתונה הססגונית על הדשא, </a:t>
            </a:r>
          </a:p>
          <a:p>
            <a:pPr algn="ctr"/>
            <a:r>
              <a:rPr lang="he-IL" sz="3200" dirty="0" smtClean="0">
                <a:latin typeface="Guttman Vilna" pitchFamily="2" charset="-79"/>
                <a:cs typeface="Guttman Vilna" pitchFamily="2" charset="-79"/>
              </a:rPr>
              <a:t> חרוטה בזיכרון רבים ולא תשכח".</a:t>
            </a:r>
          </a:p>
        </p:txBody>
      </p:sp>
      <p:pic>
        <p:nvPicPr>
          <p:cNvPr id="24578" name="Picture 2" descr="C:\Users\user\Desktop\פרויקט הנצחה 2015\יורם\IMG_0131.JPG"/>
          <p:cNvPicPr>
            <a:picLocks noChangeAspect="1" noChangeArrowheads="1"/>
          </p:cNvPicPr>
          <p:nvPr/>
        </p:nvPicPr>
        <p:blipFill>
          <a:blip r:embed="rId3" cstate="print"/>
          <a:srcRect/>
          <a:stretch>
            <a:fillRect/>
          </a:stretch>
        </p:blipFill>
        <p:spPr bwMode="auto">
          <a:xfrm rot="1100826">
            <a:off x="3526520" y="3031854"/>
            <a:ext cx="2926283" cy="30471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2" descr="C:\Users\user\Desktop\פרויקט הנצחה 2015\יורם\IMG_0116.JPG"/>
          <p:cNvPicPr>
            <a:picLocks noChangeAspect="1" noChangeArrowheads="1"/>
          </p:cNvPicPr>
          <p:nvPr/>
        </p:nvPicPr>
        <p:blipFill>
          <a:blip r:embed="rId4" cstate="print"/>
          <a:srcRect/>
          <a:stretch>
            <a:fillRect/>
          </a:stretch>
        </p:blipFill>
        <p:spPr bwMode="auto">
          <a:xfrm rot="20945423">
            <a:off x="363027" y="2990295"/>
            <a:ext cx="3152816" cy="3188069"/>
          </a:xfrm>
          <a:prstGeom prst="rect">
            <a:avLst/>
          </a:prstGeom>
          <a:ln w="127000" cap="rnd">
            <a:solidFill>
              <a:srgbClr val="FFFFFF"/>
            </a:solidFill>
          </a:ln>
          <a:effectLst>
            <a:outerShdw blurRad="50800" dist="381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 name="TextBox 8"/>
          <p:cNvSpPr txBox="1"/>
          <p:nvPr/>
        </p:nvSpPr>
        <p:spPr>
          <a:xfrm>
            <a:off x="0" y="696487"/>
            <a:ext cx="6858000" cy="7971413"/>
          </a:xfrm>
          <a:prstGeom prst="rect">
            <a:avLst/>
          </a:prstGeom>
          <a:solidFill>
            <a:srgbClr val="B3A2C7">
              <a:alpha val="58824"/>
            </a:srgbClr>
          </a:solidFill>
        </p:spPr>
        <p:txBody>
          <a:bodyPr wrap="square" rtlCol="1">
            <a:spAutoFit/>
          </a:bodyPr>
          <a:lstStyle/>
          <a:p>
            <a:pPr algn="ctr"/>
            <a:endParaRPr lang="he-IL" sz="3200" dirty="0" smtClean="0">
              <a:latin typeface="Guttman Vilna" pitchFamily="2" charset="-79"/>
              <a:cs typeface="Guttman Vilna" pitchFamily="2" charset="-79"/>
            </a:endParaRPr>
          </a:p>
          <a:p>
            <a:pPr algn="ctr"/>
            <a:r>
              <a:rPr lang="he-IL" sz="3200" dirty="0" smtClean="0">
                <a:latin typeface="Guttman Vilna" pitchFamily="2" charset="-79"/>
                <a:cs typeface="Guttman Vilna" pitchFamily="2" charset="-79"/>
              </a:rPr>
              <a:t>"הזוג הצעיר הובא אל החופה על טרקטור מקושט, כשמכל עבר מטילים עליהם פרחים, ההורים נרגשים עד דמעות, אווירת רוממות  ותקווה שוררת בכל". </a:t>
            </a: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endParaRPr lang="he-IL" sz="3200" dirty="0" smtClean="0">
              <a:latin typeface="Guttman Vilna" pitchFamily="2" charset="-79"/>
              <a:cs typeface="Guttman Vilna" pitchFamily="2" charset="-79"/>
            </a:endParaRPr>
          </a:p>
          <a:p>
            <a:pPr algn="ctr">
              <a:buFont typeface="Wingdings" pitchFamily="2" charset="2"/>
              <a:buChar char="v"/>
            </a:pPr>
            <a:r>
              <a:rPr lang="he-IL" sz="3200" dirty="0" smtClean="0">
                <a:latin typeface="Guttman Vilna" pitchFamily="2" charset="-79"/>
                <a:cs typeface="Guttman Vilna" pitchFamily="2" charset="-79"/>
              </a:rPr>
              <a:t> במרץ 1972 נולדה שרון בתו הבכורה </a:t>
            </a:r>
          </a:p>
          <a:p>
            <a:pPr algn="ctr"/>
            <a:r>
              <a:rPr lang="he-IL" sz="3200" dirty="0" smtClean="0">
                <a:latin typeface="Guttman Vilna" pitchFamily="2" charset="-79"/>
                <a:cs typeface="Guttman Vilna" pitchFamily="2" charset="-79"/>
              </a:rPr>
              <a:t>שאותו הספיקה להכיר רק שנה וחצי.</a:t>
            </a:r>
          </a:p>
        </p:txBody>
      </p:sp>
      <p:pic>
        <p:nvPicPr>
          <p:cNvPr id="1026" name="Picture 2" descr="C:\Users\user\Desktop\20150629_092547.jpg"/>
          <p:cNvPicPr>
            <a:picLocks noChangeAspect="1" noChangeArrowheads="1"/>
          </p:cNvPicPr>
          <p:nvPr/>
        </p:nvPicPr>
        <p:blipFill>
          <a:blip r:embed="rId3" cstate="print"/>
          <a:srcRect/>
          <a:stretch>
            <a:fillRect/>
          </a:stretch>
        </p:blipFill>
        <p:spPr bwMode="auto">
          <a:xfrm flipH="1">
            <a:off x="1214422" y="3728864"/>
            <a:ext cx="4500594" cy="3471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פרויקט הנצחה 2015\יורם\IMG_0121.JPG"/>
          <p:cNvPicPr>
            <a:picLocks noChangeAspect="1" noChangeArrowheads="1"/>
          </p:cNvPicPr>
          <p:nvPr/>
        </p:nvPicPr>
        <p:blipFill>
          <a:blip r:embed="rId2" cstate="print"/>
          <a:srcRect/>
          <a:stretch>
            <a:fillRect/>
          </a:stretch>
        </p:blipFill>
        <p:spPr bwMode="auto">
          <a:xfrm>
            <a:off x="0" y="1"/>
            <a:ext cx="6858000" cy="990600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8" name="מלבן 7"/>
          <p:cNvSpPr/>
          <p:nvPr/>
        </p:nvSpPr>
        <p:spPr>
          <a:xfrm>
            <a:off x="0" y="0"/>
            <a:ext cx="3714752" cy="4875609"/>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rot="5400000">
            <a:off x="2600315" y="617926"/>
            <a:ext cx="4875607" cy="3639764"/>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27" name="Picture 3" descr="C:\Users\user\Desktop\פרויקט הנצחה 2015\יורם\IMG_0115.JPG"/>
          <p:cNvPicPr>
            <a:picLocks noChangeAspect="1" noChangeArrowheads="1"/>
          </p:cNvPicPr>
          <p:nvPr/>
        </p:nvPicPr>
        <p:blipFill>
          <a:blip r:embed="rId3" cstate="print"/>
          <a:srcRect/>
          <a:stretch>
            <a:fillRect/>
          </a:stretch>
        </p:blipFill>
        <p:spPr bwMode="auto">
          <a:xfrm>
            <a:off x="3419476" y="5107782"/>
            <a:ext cx="3438525" cy="4798218"/>
          </a:xfrm>
          <a:prstGeom prst="rect">
            <a:avLst/>
          </a:prstGeom>
          <a:noFill/>
        </p:spPr>
      </p:pic>
      <p:pic>
        <p:nvPicPr>
          <p:cNvPr id="6" name="Picture 4" descr="C:\Users\user\Desktop\פרויקט הנצחה 2015\יורם\IMG_0118.JPG"/>
          <p:cNvPicPr>
            <a:picLocks noChangeAspect="1" noChangeArrowheads="1"/>
          </p:cNvPicPr>
          <p:nvPr/>
        </p:nvPicPr>
        <p:blipFill>
          <a:blip r:embed="rId4" cstate="print"/>
          <a:srcRect/>
          <a:stretch>
            <a:fillRect/>
          </a:stretch>
        </p:blipFill>
        <p:spPr bwMode="auto">
          <a:xfrm>
            <a:off x="0" y="4798218"/>
            <a:ext cx="6858000" cy="5107782"/>
          </a:xfrm>
          <a:prstGeom prst="rect">
            <a:avLst/>
          </a:prstGeom>
          <a:ln>
            <a:noFill/>
          </a:ln>
          <a:effectLst>
            <a:outerShdw blurRad="292100" dist="139700" dir="2700000" algn="tl" rotWithShape="0">
              <a:srgbClr val="333333">
                <a:alpha val="65000"/>
              </a:srgbClr>
            </a:outerShdw>
          </a:effectLst>
        </p:spPr>
      </p:pic>
      <p:pic>
        <p:nvPicPr>
          <p:cNvPr id="23554" name="Picture 2"/>
          <p:cNvPicPr>
            <a:picLocks noChangeAspect="1" noChangeArrowheads="1"/>
          </p:cNvPicPr>
          <p:nvPr/>
        </p:nvPicPr>
        <p:blipFill>
          <a:blip r:embed="rId5" cstate="print"/>
          <a:srcRect/>
          <a:stretch>
            <a:fillRect/>
          </a:stretch>
        </p:blipFill>
        <p:spPr bwMode="auto">
          <a:xfrm>
            <a:off x="214290" y="1006050"/>
            <a:ext cx="3500438" cy="3559959"/>
          </a:xfrm>
          <a:prstGeom prst="rect">
            <a:avLst/>
          </a:prstGeom>
          <a:noFill/>
          <a:ln w="9525">
            <a:noFill/>
            <a:miter lim="800000"/>
            <a:headEnd/>
            <a:tailEnd/>
          </a:ln>
          <a:effectLst/>
        </p:spPr>
      </p:pic>
      <p:pic>
        <p:nvPicPr>
          <p:cNvPr id="7" name="Picture 2" descr="C:\Users\user\Desktop\פרויקט הנצחה 2015\יורם\IMG_0113.JPG"/>
          <p:cNvPicPr>
            <a:picLocks noChangeAspect="1" noChangeArrowheads="1"/>
          </p:cNvPicPr>
          <p:nvPr/>
        </p:nvPicPr>
        <p:blipFill>
          <a:blip r:embed="rId6" cstate="print"/>
          <a:srcRect/>
          <a:stretch>
            <a:fillRect/>
          </a:stretch>
        </p:blipFill>
        <p:spPr bwMode="auto">
          <a:xfrm>
            <a:off x="3071811" y="309530"/>
            <a:ext cx="3500439" cy="306597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פרויקט הנצחה 2015\יורם\IMG_0120.JPG"/>
          <p:cNvPicPr>
            <a:picLocks noChangeAspect="1" noChangeArrowheads="1"/>
          </p:cNvPicPr>
          <p:nvPr/>
        </p:nvPicPr>
        <p:blipFill>
          <a:blip r:embed="rId2" cstate="print"/>
          <a:srcRect/>
          <a:stretch>
            <a:fillRect/>
          </a:stretch>
        </p:blipFill>
        <p:spPr bwMode="auto">
          <a:xfrm>
            <a:off x="0" y="6423432"/>
            <a:ext cx="6858000" cy="3482568"/>
          </a:xfrm>
          <a:prstGeom prst="rect">
            <a:avLst/>
          </a:prstGeom>
          <a:noFill/>
        </p:spPr>
      </p:pic>
      <p:pic>
        <p:nvPicPr>
          <p:cNvPr id="3077" name="Picture 5" descr="C:\Users\user\Desktop\פרויקט הנצחה 2015\יורם\IMG_0122.JPG"/>
          <p:cNvPicPr>
            <a:picLocks noChangeAspect="1" noChangeArrowheads="1"/>
          </p:cNvPicPr>
          <p:nvPr/>
        </p:nvPicPr>
        <p:blipFill>
          <a:blip r:embed="rId3" cstate="print"/>
          <a:srcRect/>
          <a:stretch>
            <a:fillRect/>
          </a:stretch>
        </p:blipFill>
        <p:spPr bwMode="auto">
          <a:xfrm>
            <a:off x="0" y="-1"/>
            <a:ext cx="3429000" cy="3018222"/>
          </a:xfrm>
          <a:prstGeom prst="rect">
            <a:avLst/>
          </a:prstGeom>
          <a:noFill/>
        </p:spPr>
      </p:pic>
      <p:pic>
        <p:nvPicPr>
          <p:cNvPr id="3078" name="Picture 6" descr="C:\Users\user\Desktop\פרויקט הנצחה 2015\יורם\IMG_0123.JPG"/>
          <p:cNvPicPr>
            <a:picLocks noChangeAspect="1" noChangeArrowheads="1"/>
          </p:cNvPicPr>
          <p:nvPr/>
        </p:nvPicPr>
        <p:blipFill>
          <a:blip r:embed="rId4" cstate="print"/>
          <a:srcRect/>
          <a:stretch>
            <a:fillRect/>
          </a:stretch>
        </p:blipFill>
        <p:spPr bwMode="auto">
          <a:xfrm>
            <a:off x="3429000" y="0"/>
            <a:ext cx="3429000" cy="3018221"/>
          </a:xfrm>
          <a:prstGeom prst="rect">
            <a:avLst/>
          </a:prstGeom>
          <a:noFill/>
        </p:spPr>
      </p:pic>
      <p:sp>
        <p:nvSpPr>
          <p:cNvPr id="5" name="מלבן 4"/>
          <p:cNvSpPr/>
          <p:nvPr/>
        </p:nvSpPr>
        <p:spPr>
          <a:xfrm>
            <a:off x="0" y="3018221"/>
            <a:ext cx="6858000" cy="2831544"/>
          </a:xfrm>
          <a:prstGeom prst="rect">
            <a:avLst/>
          </a:prstGeom>
          <a:solidFill>
            <a:srgbClr val="FFFF00"/>
          </a:solidFill>
        </p:spPr>
        <p:txBody>
          <a:bodyPr wrap="square">
            <a:spAutoFit/>
          </a:bodyPr>
          <a:lstStyle/>
          <a:p>
            <a:pPr algn="ctr">
              <a:buNone/>
            </a:pPr>
            <a:endParaRPr lang="he-IL" sz="1400" b="1" dirty="0" smtClean="0">
              <a:solidFill>
                <a:schemeClr val="bg2">
                  <a:lumMod val="25000"/>
                </a:schemeClr>
              </a:solidFill>
              <a:latin typeface="Guttman Hodes" pitchFamily="2" charset="-79"/>
              <a:cs typeface="Guttman Hodes" pitchFamily="2" charset="-79"/>
            </a:endParaRPr>
          </a:p>
          <a:p>
            <a:pPr algn="ctr">
              <a:buNone/>
            </a:pPr>
            <a:r>
              <a:rPr lang="he-IL" sz="2800" b="1" dirty="0" smtClean="0">
                <a:solidFill>
                  <a:schemeClr val="bg2">
                    <a:lumMod val="25000"/>
                  </a:schemeClr>
                </a:solidFill>
                <a:latin typeface="Guttman Hodes" pitchFamily="2" charset="-79"/>
                <a:cs typeface="Guttman Hodes" pitchFamily="2" charset="-79"/>
              </a:rPr>
              <a:t>יורם למד חינוך גופני. לאחר סיום הלימודים, לימד בבית ספר באשדוד,</a:t>
            </a:r>
          </a:p>
          <a:p>
            <a:pPr algn="ctr">
              <a:buNone/>
            </a:pPr>
            <a:r>
              <a:rPr lang="he-IL" sz="2800" b="1" dirty="0" smtClean="0">
                <a:solidFill>
                  <a:schemeClr val="bg2">
                    <a:lumMod val="25000"/>
                  </a:schemeClr>
                </a:solidFill>
                <a:latin typeface="Guttman Hodes" pitchFamily="2" charset="-79"/>
                <a:cs typeface="Guttman Hodes" pitchFamily="2" charset="-79"/>
              </a:rPr>
              <a:t> תוך כדי שהתחיל לפתח את משקו.</a:t>
            </a:r>
          </a:p>
          <a:p>
            <a:pPr algn="ctr">
              <a:buNone/>
            </a:pPr>
            <a:r>
              <a:rPr lang="he-IL" sz="2800" b="1" dirty="0" smtClean="0">
                <a:solidFill>
                  <a:schemeClr val="bg2">
                    <a:lumMod val="25000"/>
                  </a:schemeClr>
                </a:solidFill>
                <a:latin typeface="Guttman Hodes" pitchFamily="2" charset="-79"/>
                <a:cs typeface="Guttman Hodes" pitchFamily="2" charset="-79"/>
              </a:rPr>
              <a:t>עסק בהדרכה ספורטיבית לבני הנוער באזור באר טוביה. </a:t>
            </a:r>
          </a:p>
          <a:p>
            <a:pPr algn="ctr">
              <a:buNone/>
            </a:pPr>
            <a:endParaRPr lang="he-IL" sz="2400" b="1" dirty="0">
              <a:solidFill>
                <a:schemeClr val="bg2">
                  <a:lumMod val="25000"/>
                </a:schemeClr>
              </a:solidFill>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6858000" cy="9906000"/>
          </a:xfrm>
          <a:prstGeom prst="rect">
            <a:avLst/>
          </a:prstGeom>
          <a:noFill/>
          <a:ln w="9525">
            <a:noFill/>
            <a:miter lim="800000"/>
            <a:headEnd/>
            <a:tailEnd/>
          </a:ln>
          <a:effectLst/>
        </p:spPr>
      </p:pic>
      <p:sp>
        <p:nvSpPr>
          <p:cNvPr id="3" name="מציין מיקום תוכן 2"/>
          <p:cNvSpPr>
            <a:spLocks noGrp="1"/>
          </p:cNvSpPr>
          <p:nvPr>
            <p:ph idx="1"/>
          </p:nvPr>
        </p:nvSpPr>
        <p:spPr>
          <a:xfrm>
            <a:off x="0" y="0"/>
            <a:ext cx="6172200" cy="3327786"/>
          </a:xfrm>
        </p:spPr>
        <p:txBody>
          <a:bodyPr>
            <a:normAutofit/>
          </a:bodyPr>
          <a:lstStyle/>
          <a:p>
            <a:pPr algn="l">
              <a:buNone/>
            </a:pPr>
            <a:r>
              <a:rPr lang="he-IL" sz="8800" b="1" dirty="0" smtClean="0">
                <a:ln w="11430"/>
                <a:effectLst>
                  <a:outerShdw blurRad="50800" dist="39000" dir="5460000" algn="tl">
                    <a:srgbClr val="000000">
                      <a:alpha val="38000"/>
                    </a:srgbClr>
                  </a:outerShdw>
                </a:effectLst>
                <a:latin typeface="Trashim CLM" pitchFamily="2" charset="-79"/>
                <a:cs typeface="Trashim CLM" pitchFamily="2" charset="-79"/>
              </a:rPr>
              <a:t>נפילתו של              יורם</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3" name="מציין מיקום תוכן 2"/>
          <p:cNvSpPr>
            <a:spLocks noGrp="1"/>
          </p:cNvSpPr>
          <p:nvPr>
            <p:ph idx="1"/>
          </p:nvPr>
        </p:nvSpPr>
        <p:spPr>
          <a:xfrm>
            <a:off x="428604" y="1547788"/>
            <a:ext cx="6172200" cy="7971256"/>
          </a:xfrm>
        </p:spPr>
        <p:txBody>
          <a:bodyPr>
            <a:noAutofit/>
          </a:bodyPr>
          <a:lstStyle/>
          <a:p>
            <a:pPr algn="ctr">
              <a:buNone/>
            </a:pPr>
            <a:r>
              <a:rPr lang="he-IL" sz="2200" dirty="0" smtClean="0">
                <a:latin typeface="Guttman Frank" pitchFamily="2" charset="-79"/>
                <a:cs typeface="Guttman Frank" pitchFamily="2" charset="-79"/>
              </a:rPr>
              <a:t>יורם שלי,</a:t>
            </a:r>
          </a:p>
          <a:p>
            <a:pPr algn="ctr">
              <a:buNone/>
            </a:pPr>
            <a:r>
              <a:rPr lang="he-IL" sz="2200" dirty="0" smtClean="0">
                <a:latin typeface="Guttman Frank" pitchFamily="2" charset="-79"/>
                <a:cs typeface="Guttman Frank" pitchFamily="2" charset="-79"/>
              </a:rPr>
              <a:t>אני לא יכולה להאמין שלא תבוא אלי עוד,</a:t>
            </a:r>
          </a:p>
          <a:p>
            <a:pPr algn="ctr">
              <a:buNone/>
            </a:pPr>
            <a:r>
              <a:rPr lang="he-IL" sz="2200" dirty="0" smtClean="0">
                <a:latin typeface="Guttman Frank" pitchFamily="2" charset="-79"/>
                <a:cs typeface="Guttman Frank" pitchFamily="2" charset="-79"/>
              </a:rPr>
              <a:t>תמיד היית בא אלי,</a:t>
            </a:r>
          </a:p>
          <a:p>
            <a:pPr algn="ctr">
              <a:buNone/>
            </a:pPr>
            <a:r>
              <a:rPr lang="he-IL" sz="2200" dirty="0" smtClean="0">
                <a:latin typeface="Guttman Frank" pitchFamily="2" charset="-79"/>
                <a:cs typeface="Guttman Frank" pitchFamily="2" charset="-79"/>
              </a:rPr>
              <a:t>מחבק אותי מרים אותי על בידך </a:t>
            </a:r>
          </a:p>
          <a:p>
            <a:pPr algn="ctr">
              <a:buNone/>
            </a:pPr>
            <a:r>
              <a:rPr lang="he-IL" sz="2200" dirty="0" smtClean="0">
                <a:latin typeface="Guttman Frank" pitchFamily="2" charset="-79"/>
                <a:cs typeface="Guttman Frank" pitchFamily="2" charset="-79"/>
              </a:rPr>
              <a:t>וזורק אותי עד התקרה</a:t>
            </a:r>
          </a:p>
          <a:p>
            <a:pPr algn="ctr">
              <a:buNone/>
            </a:pPr>
            <a:r>
              <a:rPr lang="he-IL" sz="2200" dirty="0" smtClean="0">
                <a:latin typeface="Guttman Frank" pitchFamily="2" charset="-79"/>
                <a:cs typeface="Guttman Frank" pitchFamily="2" charset="-79"/>
              </a:rPr>
              <a:t>ומנשק אותי בלי סוף.</a:t>
            </a:r>
          </a:p>
          <a:p>
            <a:pPr algn="ctr">
              <a:buNone/>
            </a:pPr>
            <a:r>
              <a:rPr lang="he-IL" sz="2200" dirty="0" smtClean="0">
                <a:latin typeface="Guttman Frank" pitchFamily="2" charset="-79"/>
                <a:cs typeface="Guttman Frank" pitchFamily="2" charset="-79"/>
              </a:rPr>
              <a:t>אתה,יורם שלי,היית כל כך זריז,</a:t>
            </a:r>
          </a:p>
          <a:p>
            <a:pPr algn="ctr">
              <a:buNone/>
            </a:pPr>
            <a:r>
              <a:rPr lang="he-IL" sz="2200" dirty="0" smtClean="0">
                <a:latin typeface="Guttman Frank" pitchFamily="2" charset="-79"/>
                <a:cs typeface="Guttman Frank" pitchFamily="2" charset="-79"/>
              </a:rPr>
              <a:t>איך זה קרה שלא הצלחת להתחמק,</a:t>
            </a:r>
          </a:p>
          <a:p>
            <a:pPr algn="ctr">
              <a:buNone/>
            </a:pPr>
            <a:r>
              <a:rPr lang="he-IL" sz="2200" dirty="0" smtClean="0">
                <a:latin typeface="Guttman Frank" pitchFamily="2" charset="-79"/>
                <a:cs typeface="Guttman Frank" pitchFamily="2" charset="-79"/>
              </a:rPr>
              <a:t>שהשיג אותך הכדור, המוות.</a:t>
            </a:r>
          </a:p>
          <a:p>
            <a:pPr algn="ctr">
              <a:buNone/>
            </a:pPr>
            <a:r>
              <a:rPr lang="he-IL" sz="2200" dirty="0" smtClean="0">
                <a:latin typeface="Guttman Frank" pitchFamily="2" charset="-79"/>
                <a:cs typeface="Guttman Frank" pitchFamily="2" charset="-79"/>
              </a:rPr>
              <a:t>כשהיית בא הביתה </a:t>
            </a:r>
          </a:p>
          <a:p>
            <a:pPr algn="ctr">
              <a:buNone/>
            </a:pPr>
            <a:r>
              <a:rPr lang="he-IL" sz="2200" dirty="0" smtClean="0">
                <a:latin typeface="Guttman Frank" pitchFamily="2" charset="-79"/>
                <a:cs typeface="Guttman Frank" pitchFamily="2" charset="-79"/>
              </a:rPr>
              <a:t>מילאת את הבית בשמחה,</a:t>
            </a:r>
          </a:p>
          <a:p>
            <a:pPr algn="ctr">
              <a:buNone/>
            </a:pPr>
            <a:r>
              <a:rPr lang="he-IL" sz="2200" dirty="0" smtClean="0">
                <a:latin typeface="Guttman Frank" pitchFamily="2" charset="-79"/>
                <a:cs typeface="Guttman Frank" pitchFamily="2" charset="-79"/>
              </a:rPr>
              <a:t>אתה אהבת את כולם,</a:t>
            </a:r>
          </a:p>
          <a:p>
            <a:pPr algn="ctr">
              <a:buNone/>
            </a:pPr>
            <a:r>
              <a:rPr lang="he-IL" sz="2200" dirty="0" smtClean="0">
                <a:latin typeface="Guttman Frank" pitchFamily="2" charset="-79"/>
                <a:cs typeface="Guttman Frank" pitchFamily="2" charset="-79"/>
              </a:rPr>
              <a:t>קשה להאמין,</a:t>
            </a:r>
          </a:p>
          <a:p>
            <a:pPr algn="ctr">
              <a:buNone/>
            </a:pPr>
            <a:r>
              <a:rPr lang="he-IL" sz="2200" dirty="0" smtClean="0">
                <a:latin typeface="Guttman Frank" pitchFamily="2" charset="-79"/>
                <a:cs typeface="Guttman Frank" pitchFamily="2" charset="-79"/>
              </a:rPr>
              <a:t>שלא נראה עוד את הצחוק שלו,</a:t>
            </a:r>
          </a:p>
          <a:p>
            <a:pPr algn="ctr">
              <a:buNone/>
            </a:pPr>
            <a:r>
              <a:rPr lang="he-IL" sz="2200" dirty="0" smtClean="0">
                <a:latin typeface="Guttman Frank" pitchFamily="2" charset="-79"/>
                <a:cs typeface="Guttman Frank" pitchFamily="2" charset="-79"/>
              </a:rPr>
              <a:t>כל ערב היית בא אלי,</a:t>
            </a:r>
          </a:p>
          <a:p>
            <a:pPr algn="ctr">
              <a:buNone/>
            </a:pPr>
            <a:r>
              <a:rPr lang="he-IL" sz="2200" dirty="0" smtClean="0">
                <a:latin typeface="Guttman Frank" pitchFamily="2" charset="-79"/>
                <a:cs typeface="Guttman Frank" pitchFamily="2" charset="-79"/>
              </a:rPr>
              <a:t>עכשיו הכול ריק בבית,</a:t>
            </a:r>
          </a:p>
          <a:p>
            <a:pPr algn="ctr">
              <a:buNone/>
            </a:pPr>
            <a:r>
              <a:rPr lang="he-IL" sz="2200" dirty="0" smtClean="0">
                <a:latin typeface="Guttman Frank" pitchFamily="2" charset="-79"/>
                <a:cs typeface="Guttman Frank" pitchFamily="2" charset="-79"/>
              </a:rPr>
              <a:t>רק התמונה שלך נשארה לי,</a:t>
            </a:r>
          </a:p>
          <a:p>
            <a:pPr algn="ctr">
              <a:buNone/>
            </a:pPr>
            <a:r>
              <a:rPr lang="he-IL" sz="2200" dirty="0" smtClean="0">
                <a:latin typeface="Guttman Frank" pitchFamily="2" charset="-79"/>
                <a:cs typeface="Guttman Frank" pitchFamily="2" charset="-79"/>
              </a:rPr>
              <a:t>נשארנו בלעדיך,יורם שלנו...</a:t>
            </a:r>
          </a:p>
          <a:p>
            <a:pPr algn="ctr"/>
            <a:endParaRPr lang="he-IL" sz="2200" dirty="0">
              <a:latin typeface="Guttman Frank" pitchFamily="2" charset="-79"/>
              <a:cs typeface="Guttman Frank" pitchFamily="2" charset="-79"/>
            </a:endParaRPr>
          </a:p>
        </p:txBody>
      </p:sp>
      <p:sp>
        <p:nvSpPr>
          <p:cNvPr id="4" name="TextBox 3"/>
          <p:cNvSpPr txBox="1"/>
          <p:nvPr/>
        </p:nvSpPr>
        <p:spPr>
          <a:xfrm>
            <a:off x="428604" y="541704"/>
            <a:ext cx="6215082" cy="830997"/>
          </a:xfrm>
          <a:prstGeom prst="rect">
            <a:avLst/>
          </a:prstGeom>
          <a:noFill/>
        </p:spPr>
        <p:txBody>
          <a:bodyPr wrap="square" rtlCol="1">
            <a:spAutoFit/>
          </a:bodyPr>
          <a:lstStyle/>
          <a:p>
            <a:pPr algn="ctr"/>
            <a:r>
              <a:rPr lang="he-IL" sz="4800" b="1" dirty="0" smtClean="0">
                <a:latin typeface="Guttman Hodes" pitchFamily="2" charset="-79"/>
                <a:cs typeface="Guttman Hodes" pitchFamily="2" charset="-79"/>
              </a:rPr>
              <a:t>מכתב מאימו של יורם</a:t>
            </a:r>
            <a:endParaRPr lang="he-IL" sz="4800" b="1" dirty="0">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פרויקט הנצחה 2015\עמיקם\paper-textures-crumpled-backgrounds-wallpapers (2).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4" name="TextBox 3"/>
          <p:cNvSpPr txBox="1"/>
          <p:nvPr/>
        </p:nvSpPr>
        <p:spPr>
          <a:xfrm>
            <a:off x="0" y="773877"/>
            <a:ext cx="6858000" cy="707886"/>
          </a:xfrm>
          <a:prstGeom prst="rect">
            <a:avLst/>
          </a:prstGeom>
          <a:solidFill>
            <a:srgbClr val="C00000"/>
          </a:solidFill>
        </p:spPr>
        <p:txBody>
          <a:bodyPr wrap="square" rtlCol="1">
            <a:spAutoFit/>
          </a:bodyPr>
          <a:lstStyle/>
          <a:p>
            <a:pPr algn="ctr"/>
            <a:r>
              <a:rPr lang="he-IL" sz="4000" b="1" dirty="0" smtClean="0">
                <a:solidFill>
                  <a:schemeClr val="bg1"/>
                </a:solidFill>
                <a:latin typeface="Guttman Hodes" pitchFamily="2" charset="-79"/>
                <a:cs typeface="Guttman Hodes" pitchFamily="2" charset="-79"/>
              </a:rPr>
              <a:t>מלחמת יום כיפור</a:t>
            </a:r>
            <a:endParaRPr lang="he-IL" sz="4000" b="1" dirty="0">
              <a:solidFill>
                <a:schemeClr val="bg1"/>
              </a:solidFill>
              <a:latin typeface="Guttman Hodes" pitchFamily="2" charset="-79"/>
              <a:cs typeface="Guttman Hodes" pitchFamily="2" charset="-79"/>
            </a:endParaRPr>
          </a:p>
        </p:txBody>
      </p:sp>
      <p:sp>
        <p:nvSpPr>
          <p:cNvPr id="5" name="TextBox 4"/>
          <p:cNvSpPr txBox="1"/>
          <p:nvPr/>
        </p:nvSpPr>
        <p:spPr>
          <a:xfrm>
            <a:off x="428604" y="1857353"/>
            <a:ext cx="6072230" cy="5816977"/>
          </a:xfrm>
          <a:prstGeom prst="rect">
            <a:avLst/>
          </a:prstGeom>
          <a:solidFill>
            <a:srgbClr val="C00000">
              <a:alpha val="69804"/>
            </a:srgbClr>
          </a:solidFill>
        </p:spPr>
        <p:txBody>
          <a:bodyPr wrap="square" rtlCol="1">
            <a:spAutoFit/>
          </a:bodyPr>
          <a:lstStyle/>
          <a:p>
            <a:pPr algn="ctr"/>
            <a:r>
              <a:rPr lang="he-IL" sz="3200" dirty="0" smtClean="0">
                <a:solidFill>
                  <a:schemeClr val="bg1"/>
                </a:solidFill>
                <a:latin typeface="Guttman Hodes" pitchFamily="2" charset="-79"/>
                <a:cs typeface="Guttman Hodes" pitchFamily="2" charset="-79"/>
              </a:rPr>
              <a:t>מלחמת יום הכיפורים הייתה אחת מהמלחמות הקשות ביותר שעברה מדינת ישראל במהלך קיומה, והיו לה השלכות נרחבות בשנים שלאחריה על מדיניות החוץ והפנים של ישראל.</a:t>
            </a:r>
          </a:p>
          <a:p>
            <a:pPr algn="ctr"/>
            <a:r>
              <a:rPr lang="he-IL" sz="3200" dirty="0" smtClean="0">
                <a:solidFill>
                  <a:schemeClr val="bg1"/>
                </a:solidFill>
                <a:latin typeface="Guttman Hodes" pitchFamily="2" charset="-79"/>
                <a:cs typeface="Guttman Hodes" pitchFamily="2" charset="-79"/>
              </a:rPr>
              <a:t> מלחמת יום הכיפורים פרצה בהפתעה גמורה מבחינתה של ישראל, בחזית המצרית והסורית בצהרי יום הכיפורים, 6 באוקטובר 1973.</a:t>
            </a:r>
            <a:endParaRPr lang="en-US" sz="3200" dirty="0" smtClean="0">
              <a:solidFill>
                <a:schemeClr val="bg1"/>
              </a:solidFill>
              <a:cs typeface="Guttman Hodes" pitchFamily="2" charset="-79"/>
            </a:endParaRPr>
          </a:p>
          <a:p>
            <a:pPr algn="ctr"/>
            <a:endParaRPr lang="he-IL" sz="2000" dirty="0">
              <a:solidFill>
                <a:schemeClr val="bg1"/>
              </a:solidFill>
              <a:latin typeface="Guttman Hodes" pitchFamily="2" charset="-79"/>
              <a:cs typeface="Guttman Hodes" pitchFamily="2" charset="-79"/>
            </a:endParaRPr>
          </a:p>
        </p:txBody>
      </p:sp>
      <p:pic>
        <p:nvPicPr>
          <p:cNvPr id="19458" name="Picture 2" descr="https://upload.wikimedia.org/wikipedia/commons/thumb/f/fa/Yomkippurribon.jpg/200px-Yomkippurribon.jpg"/>
          <p:cNvPicPr>
            <a:picLocks noChangeAspect="1" noChangeArrowheads="1"/>
          </p:cNvPicPr>
          <p:nvPr/>
        </p:nvPicPr>
        <p:blipFill>
          <a:blip r:embed="rId3" cstate="print"/>
          <a:srcRect/>
          <a:stretch>
            <a:fillRect/>
          </a:stretch>
        </p:blipFill>
        <p:spPr bwMode="auto">
          <a:xfrm>
            <a:off x="1869687" y="8512994"/>
            <a:ext cx="3202387" cy="100608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35"/>
            <a:ext cx="6858000" cy="9906000"/>
          </a:xfrm>
          <a:prstGeom prst="rect">
            <a:avLst/>
          </a:prstGeom>
          <a:noFill/>
        </p:spPr>
      </p:pic>
      <p:sp>
        <p:nvSpPr>
          <p:cNvPr id="2" name="כותרת 1"/>
          <p:cNvSpPr>
            <a:spLocks noGrp="1"/>
          </p:cNvSpPr>
          <p:nvPr>
            <p:ph type="title"/>
          </p:nvPr>
        </p:nvSpPr>
        <p:spPr>
          <a:xfrm>
            <a:off x="357166" y="541703"/>
            <a:ext cx="6172200" cy="841525"/>
          </a:xfrm>
        </p:spPr>
        <p:txBody>
          <a:bodyPr/>
          <a:lstStyle/>
          <a:p>
            <a:r>
              <a:rPr lang="he-IL" b="1" dirty="0" smtClean="0">
                <a:latin typeface="Guttman Hodes" pitchFamily="2" charset="-79"/>
                <a:cs typeface="Guttman Hodes" pitchFamily="2" charset="-79"/>
              </a:rPr>
              <a:t>גלויה אחרונה הביתה</a:t>
            </a:r>
            <a:endParaRPr lang="he-IL" b="1" dirty="0">
              <a:latin typeface="Guttman Hodes" pitchFamily="2" charset="-79"/>
              <a:cs typeface="Guttman Hodes" pitchFamily="2" charset="-79"/>
            </a:endParaRPr>
          </a:p>
        </p:txBody>
      </p:sp>
      <p:sp>
        <p:nvSpPr>
          <p:cNvPr id="3" name="מציין מיקום תוכן 2"/>
          <p:cNvSpPr>
            <a:spLocks noGrp="1"/>
          </p:cNvSpPr>
          <p:nvPr>
            <p:ph idx="1"/>
          </p:nvPr>
        </p:nvSpPr>
        <p:spPr>
          <a:xfrm>
            <a:off x="428604" y="1470432"/>
            <a:ext cx="6172200" cy="8280820"/>
          </a:xfrm>
        </p:spPr>
        <p:txBody>
          <a:bodyPr>
            <a:noAutofit/>
          </a:bodyPr>
          <a:lstStyle/>
          <a:p>
            <a:pPr>
              <a:buNone/>
            </a:pPr>
            <a:r>
              <a:rPr lang="he-IL" sz="2400" dirty="0" smtClean="0">
                <a:latin typeface="Guttman Frank" pitchFamily="2" charset="-79"/>
                <a:cs typeface="Guttman Frank" pitchFamily="2" charset="-79"/>
              </a:rPr>
              <a:t>  </a:t>
            </a:r>
            <a:r>
              <a:rPr lang="he-IL" sz="2400" dirty="0" err="1" smtClean="0">
                <a:latin typeface="Guttman Frank" pitchFamily="2" charset="-79"/>
                <a:cs typeface="Guttman Frank" pitchFamily="2" charset="-79"/>
              </a:rPr>
              <a:t>לאמא</a:t>
            </a:r>
            <a:r>
              <a:rPr lang="he-IL" sz="2400" dirty="0" smtClean="0">
                <a:latin typeface="Guttman Frank" pitchFamily="2" charset="-79"/>
                <a:cs typeface="Guttman Frank" pitchFamily="2" charset="-79"/>
              </a:rPr>
              <a:t> שלום והרבה נשיקות!</a:t>
            </a:r>
          </a:p>
          <a:p>
            <a:pPr>
              <a:buNone/>
            </a:pPr>
            <a:r>
              <a:rPr lang="he-IL" sz="2400" dirty="0" smtClean="0">
                <a:latin typeface="Guttman Frank" pitchFamily="2" charset="-79"/>
                <a:cs typeface="Guttman Frank" pitchFamily="2" charset="-79"/>
              </a:rPr>
              <a:t>  </a:t>
            </a:r>
            <a:r>
              <a:rPr lang="he-IL" sz="2400" dirty="0" err="1" smtClean="0">
                <a:latin typeface="Guttman Frank" pitchFamily="2" charset="-79"/>
                <a:cs typeface="Guttman Frank" pitchFamily="2" charset="-79"/>
              </a:rPr>
              <a:t>אמא</a:t>
            </a:r>
            <a:r>
              <a:rPr lang="he-IL" sz="2400" dirty="0" smtClean="0">
                <a:latin typeface="Guttman Frank" pitchFamily="2" charset="-79"/>
                <a:cs typeface="Guttman Frank" pitchFamily="2" charset="-79"/>
              </a:rPr>
              <a:t> אצלי </a:t>
            </a:r>
            <a:r>
              <a:rPr lang="he-IL" sz="2400" dirty="0" err="1" smtClean="0">
                <a:latin typeface="Guttman Frank" pitchFamily="2" charset="-79"/>
                <a:cs typeface="Guttman Frank" pitchFamily="2" charset="-79"/>
              </a:rPr>
              <a:t>הכל</a:t>
            </a:r>
            <a:r>
              <a:rPr lang="he-IL" sz="2400" dirty="0" smtClean="0">
                <a:latin typeface="Guttman Frank" pitchFamily="2" charset="-79"/>
                <a:cs typeface="Guttman Frank" pitchFamily="2" charset="-79"/>
              </a:rPr>
              <a:t> בסדר. ואני מקווה שאצלכם גם הכול בסדר ושמתם כבר על מה"פושע" הקטן.                               לפי מה שניסתי לברר </a:t>
            </a:r>
            <a:r>
              <a:rPr lang="he-IL" sz="2400" dirty="0" err="1" smtClean="0">
                <a:latin typeface="Guttman Frank" pitchFamily="2" charset="-79"/>
                <a:cs typeface="Guttman Frank" pitchFamily="2" charset="-79"/>
              </a:rPr>
              <a:t>הכל</a:t>
            </a:r>
            <a:r>
              <a:rPr lang="he-IL" sz="2400" dirty="0" smtClean="0">
                <a:latin typeface="Guttman Frank" pitchFamily="2" charset="-79"/>
                <a:cs typeface="Guttman Frank" pitchFamily="2" charset="-79"/>
              </a:rPr>
              <a:t> בסדר אצלו ואין מה לדאוג.</a:t>
            </a:r>
          </a:p>
          <a:p>
            <a:pPr>
              <a:buNone/>
            </a:pPr>
            <a:r>
              <a:rPr lang="he-IL" sz="2400" dirty="0" smtClean="0">
                <a:latin typeface="Guttman Frank" pitchFamily="2" charset="-79"/>
                <a:cs typeface="Guttman Frank" pitchFamily="2" charset="-79"/>
              </a:rPr>
              <a:t>  נקווה שבקרוב נהיה כולנו בבית </a:t>
            </a:r>
            <a:r>
              <a:rPr lang="he-IL" sz="2400" dirty="0" err="1" smtClean="0">
                <a:latin typeface="Guttman Frank" pitchFamily="2" charset="-79"/>
                <a:cs typeface="Guttman Frank" pitchFamily="2" charset="-79"/>
              </a:rPr>
              <a:t>והכל</a:t>
            </a:r>
            <a:r>
              <a:rPr lang="he-IL" sz="2400" dirty="0" smtClean="0">
                <a:latin typeface="Guttman Frank" pitchFamily="2" charset="-79"/>
                <a:cs typeface="Guttman Frank" pitchFamily="2" charset="-79"/>
              </a:rPr>
              <a:t> יהיה בסדר. תשני טוב ואל תחשבי כל היום רק עלינו, </a:t>
            </a:r>
            <a:r>
              <a:rPr lang="he-IL" sz="2400" dirty="0" err="1" smtClean="0">
                <a:latin typeface="Guttman Frank" pitchFamily="2" charset="-79"/>
                <a:cs typeface="Guttman Frank" pitchFamily="2" charset="-79"/>
              </a:rPr>
              <a:t>הכל</a:t>
            </a:r>
            <a:r>
              <a:rPr lang="he-IL" sz="2400" dirty="0" smtClean="0">
                <a:latin typeface="Guttman Frank" pitchFamily="2" charset="-79"/>
                <a:cs typeface="Guttman Frank" pitchFamily="2" charset="-79"/>
              </a:rPr>
              <a:t> יעבור. אנחנו עובדים קשה, ישנים מעט, איך לא נורא הכול עובר. </a:t>
            </a:r>
            <a:r>
              <a:rPr lang="he-IL" sz="2400" dirty="0" err="1" smtClean="0">
                <a:latin typeface="Guttman Frank" pitchFamily="2" charset="-79"/>
                <a:cs typeface="Guttman Frank" pitchFamily="2" charset="-79"/>
              </a:rPr>
              <a:t>אמא</a:t>
            </a:r>
            <a:r>
              <a:rPr lang="he-IL" sz="2400" dirty="0" smtClean="0">
                <a:latin typeface="Guttman Frank" pitchFamily="2" charset="-79"/>
                <a:cs typeface="Guttman Frank" pitchFamily="2" charset="-79"/>
              </a:rPr>
              <a:t>, תנסי לשלוח לי איזה חבילה טובה עם דברים טובים לאכול, אין פה מה לאכול. רק מציות וריבה וזה </a:t>
            </a:r>
            <a:r>
              <a:rPr lang="he-IL" sz="2400" dirty="0" err="1" smtClean="0">
                <a:latin typeface="Guttman Frank" pitchFamily="2" charset="-79"/>
                <a:cs typeface="Guttman Frank" pitchFamily="2" charset="-79"/>
              </a:rPr>
              <a:t>הכל</a:t>
            </a:r>
            <a:r>
              <a:rPr lang="he-IL" sz="2400" dirty="0" smtClean="0">
                <a:latin typeface="Guttman Frank" pitchFamily="2" charset="-79"/>
                <a:cs typeface="Guttman Frank" pitchFamily="2" charset="-79"/>
              </a:rPr>
              <a:t>. שמעתי שאייה בבית, זה טוב, נקווה שהוא דואג להודים שלי. צריך בטח לקטום אותם. מסרי ד"ש לכל המשפחה, לאריה ולאיתי ולכל הילדים. נקווה להתראות בקרוב.</a:t>
            </a:r>
          </a:p>
          <a:p>
            <a:pPr algn="l">
              <a:buNone/>
            </a:pPr>
            <a:r>
              <a:rPr lang="he-IL" b="1" dirty="0" smtClean="0">
                <a:latin typeface="Guttman Frank" pitchFamily="2" charset="-79"/>
                <a:cs typeface="Guttman Frank" pitchFamily="2" charset="-79"/>
              </a:rPr>
              <a:t>מבנכם אוהב יורם נשיקות</a:t>
            </a:r>
            <a:endParaRPr lang="he-IL" b="1" dirty="0">
              <a:latin typeface="Guttman Frank" pitchFamily="2" charset="-79"/>
              <a:cs typeface="Guttman Frank" pitchFamily="2" charset="-79"/>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0" y="396699"/>
            <a:ext cx="6858000" cy="1651000"/>
          </a:xfrm>
          <a:solidFill>
            <a:schemeClr val="tx1"/>
          </a:solidFill>
        </p:spPr>
        <p:txBody>
          <a:bodyPr>
            <a:normAutofit/>
          </a:bodyPr>
          <a:lstStyle/>
          <a:p>
            <a:r>
              <a:rPr lang="he-IL" sz="5400" b="1" dirty="0" smtClean="0">
                <a:solidFill>
                  <a:schemeClr val="bg1"/>
                </a:solidFill>
                <a:latin typeface="Guttman Frank" pitchFamily="2" charset="-79"/>
                <a:cs typeface="Guttman Frank" pitchFamily="2" charset="-79"/>
              </a:rPr>
              <a:t>נפילתו של יורם </a:t>
            </a:r>
            <a:endParaRPr lang="he-IL" sz="5400" b="1" dirty="0">
              <a:solidFill>
                <a:schemeClr val="bg1"/>
              </a:solidFill>
              <a:latin typeface="Guttman Frank" pitchFamily="2" charset="-79"/>
              <a:cs typeface="Guttman Frank" pitchFamily="2" charset="-79"/>
            </a:endParaRPr>
          </a:p>
        </p:txBody>
      </p:sp>
      <p:sp>
        <p:nvSpPr>
          <p:cNvPr id="3" name="מציין מיקום תוכן 2"/>
          <p:cNvSpPr>
            <a:spLocks noGrp="1"/>
          </p:cNvSpPr>
          <p:nvPr>
            <p:ph idx="1"/>
          </p:nvPr>
        </p:nvSpPr>
        <p:spPr>
          <a:xfrm>
            <a:off x="357166" y="2311402"/>
            <a:ext cx="6172200" cy="6537502"/>
          </a:xfrm>
          <a:solidFill>
            <a:schemeClr val="tx1"/>
          </a:solidFill>
        </p:spPr>
        <p:txBody>
          <a:bodyPr/>
          <a:lstStyle/>
          <a:p>
            <a:pPr algn="ctr">
              <a:buNone/>
            </a:pPr>
            <a:endParaRPr lang="he-IL" dirty="0" smtClean="0">
              <a:solidFill>
                <a:schemeClr val="bg1"/>
              </a:solidFill>
              <a:latin typeface="Guttman Frank" pitchFamily="2" charset="-79"/>
              <a:cs typeface="Guttman Frank" pitchFamily="2" charset="-79"/>
            </a:endParaRPr>
          </a:p>
          <a:p>
            <a:pPr algn="ctr">
              <a:buNone/>
            </a:pPr>
            <a:r>
              <a:rPr lang="he-IL" dirty="0" smtClean="0">
                <a:solidFill>
                  <a:schemeClr val="bg1"/>
                </a:solidFill>
                <a:latin typeface="Guttman Frank" pitchFamily="2" charset="-79"/>
                <a:cs typeface="Guttman Frank" pitchFamily="2" charset="-79"/>
              </a:rPr>
              <a:t>בתאריך 18.10.1973</a:t>
            </a:r>
          </a:p>
          <a:p>
            <a:pPr algn="ctr">
              <a:buNone/>
            </a:pPr>
            <a:endParaRPr lang="he-IL" dirty="0" smtClean="0">
              <a:solidFill>
                <a:schemeClr val="bg1"/>
              </a:solidFill>
              <a:latin typeface="Guttman Frank" pitchFamily="2" charset="-79"/>
              <a:cs typeface="Guttman Frank" pitchFamily="2" charset="-79"/>
            </a:endParaRPr>
          </a:p>
          <a:p>
            <a:pPr algn="ctr">
              <a:buNone/>
            </a:pPr>
            <a:r>
              <a:rPr lang="he-IL" dirty="0" smtClean="0">
                <a:solidFill>
                  <a:schemeClr val="bg1"/>
                </a:solidFill>
                <a:latin typeface="Guttman Frank" pitchFamily="2" charset="-79"/>
                <a:cs typeface="Guttman Frank" pitchFamily="2" charset="-79"/>
              </a:rPr>
              <a:t>במהלך הקרבות לפני חציית תעלת סואץ על ציר עכביש יורם נפגע בהפגזה ארטילרית. </a:t>
            </a:r>
          </a:p>
          <a:p>
            <a:pPr algn="ctr">
              <a:buNone/>
            </a:pPr>
            <a:endParaRPr lang="he-IL" dirty="0" smtClean="0">
              <a:solidFill>
                <a:schemeClr val="bg1"/>
              </a:solidFill>
              <a:latin typeface="Guttman Frank" pitchFamily="2" charset="-79"/>
              <a:cs typeface="Guttman Frank" pitchFamily="2" charset="-79"/>
            </a:endParaRPr>
          </a:p>
          <a:p>
            <a:pPr algn="ctr">
              <a:buNone/>
            </a:pPr>
            <a:r>
              <a:rPr lang="he-IL" dirty="0" smtClean="0">
                <a:solidFill>
                  <a:schemeClr val="bg1"/>
                </a:solidFill>
                <a:latin typeface="Guttman Frank" pitchFamily="2" charset="-79"/>
                <a:cs typeface="Guttman Frank" pitchFamily="2" charset="-79"/>
              </a:rPr>
              <a:t>יורם נפגע מרסיס </a:t>
            </a:r>
            <a:r>
              <a:rPr lang="he-IL" dirty="0" err="1" smtClean="0">
                <a:solidFill>
                  <a:schemeClr val="bg1"/>
                </a:solidFill>
                <a:latin typeface="Guttman Frank" pitchFamily="2" charset="-79"/>
                <a:cs typeface="Guttman Frank" pitchFamily="2" charset="-79"/>
              </a:rPr>
              <a:t>בצוארו</a:t>
            </a:r>
            <a:r>
              <a:rPr lang="he-IL" dirty="0" smtClean="0">
                <a:solidFill>
                  <a:schemeClr val="bg1"/>
                </a:solidFill>
                <a:latin typeface="Guttman Frank" pitchFamily="2" charset="-79"/>
                <a:cs typeface="Guttman Frank" pitchFamily="2" charset="-79"/>
              </a:rPr>
              <a:t> ומת מפצעיו מיד לאחר שפונה.</a:t>
            </a:r>
          </a:p>
          <a:p>
            <a:pPr algn="ctr">
              <a:buNone/>
            </a:pPr>
            <a:endParaRPr lang="he-IL" dirty="0">
              <a:solidFill>
                <a:schemeClr val="bg1"/>
              </a:solidFill>
              <a:latin typeface="Guttman Frank" pitchFamily="2" charset="-79"/>
              <a:cs typeface="Guttman Frank" pitchFamily="2" charset="-79"/>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פרויקט הנצחה 2015\יורם\26536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2" name="כותרת 1"/>
          <p:cNvSpPr>
            <a:spLocks noGrp="1"/>
          </p:cNvSpPr>
          <p:nvPr>
            <p:ph type="title"/>
          </p:nvPr>
        </p:nvSpPr>
        <p:spPr>
          <a:xfrm>
            <a:off x="342900" y="232139"/>
            <a:ext cx="6172200" cy="1651000"/>
          </a:xfrm>
        </p:spPr>
        <p:txBody>
          <a:bodyPr>
            <a:normAutofit/>
          </a:bodyPr>
          <a:lstStyle/>
          <a:p>
            <a:r>
              <a:rPr lang="he-IL" sz="5400" b="1" dirty="0" smtClean="0">
                <a:solidFill>
                  <a:schemeClr val="bg1"/>
                </a:solidFill>
                <a:latin typeface="Guttman Hatzvi" pitchFamily="2" charset="-79"/>
                <a:cs typeface="Guttman Hatzvi" pitchFamily="2" charset="-79"/>
              </a:rPr>
              <a:t>יורם</a:t>
            </a:r>
            <a:br>
              <a:rPr lang="he-IL" sz="5400" b="1" dirty="0" smtClean="0">
                <a:solidFill>
                  <a:schemeClr val="bg1"/>
                </a:solidFill>
                <a:latin typeface="Guttman Hatzvi" pitchFamily="2" charset="-79"/>
                <a:cs typeface="Guttman Hatzvi" pitchFamily="2" charset="-79"/>
              </a:rPr>
            </a:br>
            <a:r>
              <a:rPr lang="he-IL" sz="2800" b="1" dirty="0" smtClean="0">
                <a:solidFill>
                  <a:schemeClr val="bg1"/>
                </a:solidFill>
                <a:latin typeface="Guttman Hatzvi" pitchFamily="2" charset="-79"/>
                <a:cs typeface="Guttman Hatzvi" pitchFamily="2" charset="-79"/>
              </a:rPr>
              <a:t>יהודה פוליקר</a:t>
            </a:r>
            <a:endParaRPr lang="he-IL" sz="3600" dirty="0">
              <a:solidFill>
                <a:schemeClr val="bg1"/>
              </a:solidFill>
              <a:latin typeface="Guttman Hatzvi" pitchFamily="2" charset="-79"/>
              <a:cs typeface="Guttman Hatzvi" pitchFamily="2" charset="-79"/>
            </a:endParaRPr>
          </a:p>
        </p:txBody>
      </p:sp>
      <p:sp>
        <p:nvSpPr>
          <p:cNvPr id="3" name="מציין מיקום תוכן 2"/>
          <p:cNvSpPr>
            <a:spLocks noGrp="1"/>
          </p:cNvSpPr>
          <p:nvPr>
            <p:ph idx="1"/>
          </p:nvPr>
        </p:nvSpPr>
        <p:spPr>
          <a:xfrm>
            <a:off x="3786190" y="1857353"/>
            <a:ext cx="2586034" cy="7584369"/>
          </a:xfrm>
          <a:solidFill>
            <a:srgbClr val="4A452A">
              <a:alpha val="61961"/>
            </a:srgbClr>
          </a:solidFill>
        </p:spPr>
        <p:txBody>
          <a:bodyPr anchor="ctr">
            <a:noAutofit/>
          </a:bodyPr>
          <a:lstStyle/>
          <a:p>
            <a:pPr marL="0" indent="0">
              <a:buNone/>
            </a:pPr>
            <a:r>
              <a:rPr lang="he-IL" sz="2100" dirty="0" smtClean="0">
                <a:solidFill>
                  <a:schemeClr val="bg1"/>
                </a:solidFill>
                <a:latin typeface="Guttman Hatzvi" pitchFamily="2" charset="-79"/>
                <a:cs typeface="Guttman Hatzvi" pitchFamily="2" charset="-79"/>
              </a:rPr>
              <a:t>הוא אבד בחולות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עד היום לא שב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רק עכשיו אפשר לדבר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רגע אליו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יורם, תגיד לי אתה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מה עושים עם חבר שכמותך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מה עושים עם מותך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עם זיכרון היותך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ועם השכחה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אז כתבת יומן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ונשאר מכתב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ואתה צוחק מן הדף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על המדף.</a:t>
            </a:r>
            <a:endParaRPr lang="he-IL" sz="2100" dirty="0"/>
          </a:p>
        </p:txBody>
      </p:sp>
      <p:sp>
        <p:nvSpPr>
          <p:cNvPr id="4" name="TextBox 3"/>
          <p:cNvSpPr txBox="1"/>
          <p:nvPr/>
        </p:nvSpPr>
        <p:spPr>
          <a:xfrm>
            <a:off x="642918" y="1857354"/>
            <a:ext cx="2571744" cy="7201972"/>
          </a:xfrm>
          <a:prstGeom prst="rect">
            <a:avLst/>
          </a:prstGeom>
          <a:solidFill>
            <a:srgbClr val="4A452A">
              <a:alpha val="65098"/>
            </a:srgbClr>
          </a:solidFill>
        </p:spPr>
        <p:txBody>
          <a:bodyPr wrap="square" rtlCol="1">
            <a:spAutoFit/>
          </a:bodyPr>
          <a:lstStyle/>
          <a:p>
            <a:r>
              <a:rPr lang="he-IL" sz="2100" dirty="0" smtClean="0">
                <a:solidFill>
                  <a:schemeClr val="bg1"/>
                </a:solidFill>
                <a:latin typeface="Guttman Hatzvi" pitchFamily="2" charset="-79"/>
                <a:cs typeface="Guttman Hatzvi" pitchFamily="2" charset="-79"/>
              </a:rPr>
              <a:t>יורם, תגיד לי אתה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מה עושים עם חבר שכמותך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שלא שם ולא פה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שהיה ואינו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ובכל זאת ישנו</a:t>
            </a:r>
            <a:r>
              <a:rPr lang="he-IL" sz="2100" dirty="0" smtClean="0">
                <a:latin typeface="Guttman Hatzvi" pitchFamily="2" charset="-79"/>
                <a:cs typeface="Guttman Hatzvi" pitchFamily="2" charset="-79"/>
              </a:rPr>
              <a:t> </a:t>
            </a:r>
          </a:p>
          <a:p>
            <a:endParaRPr lang="he-IL" sz="2100" dirty="0" smtClean="0">
              <a:solidFill>
                <a:schemeClr val="bg1"/>
              </a:solidFill>
              <a:latin typeface="Guttman Hatzvi" pitchFamily="2" charset="-79"/>
              <a:cs typeface="Guttman Hatzvi" pitchFamily="2" charset="-79"/>
            </a:endParaRPr>
          </a:p>
          <a:p>
            <a:r>
              <a:rPr lang="he-IL" sz="2100" dirty="0" smtClean="0">
                <a:solidFill>
                  <a:schemeClr val="bg1"/>
                </a:solidFill>
                <a:latin typeface="Guttman Hatzvi" pitchFamily="2" charset="-79"/>
                <a:cs typeface="Guttman Hatzvi" pitchFamily="2" charset="-79"/>
              </a:rPr>
              <a:t>כי עם הזמן זה דעך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הכאב שכך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לפעמים גם פצע ישן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שב ונפתח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יורם, תגיד לי אתה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מה עושים עם חבר שכמותך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מה עושים עם מותך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עם זיכרון היותך </a:t>
            </a:r>
            <a:br>
              <a:rPr lang="he-IL" sz="2100" dirty="0" smtClean="0">
                <a:solidFill>
                  <a:schemeClr val="bg1"/>
                </a:solidFill>
                <a:latin typeface="Guttman Hatzvi" pitchFamily="2" charset="-79"/>
                <a:cs typeface="Guttman Hatzvi" pitchFamily="2" charset="-79"/>
              </a:rPr>
            </a:br>
            <a:r>
              <a:rPr lang="he-IL" sz="2100" dirty="0" smtClean="0">
                <a:solidFill>
                  <a:schemeClr val="bg1"/>
                </a:solidFill>
                <a:latin typeface="Guttman Hatzvi" pitchFamily="2" charset="-79"/>
                <a:cs typeface="Guttman Hatzvi" pitchFamily="2" charset="-79"/>
              </a:rPr>
              <a:t>עם חבר שכמותך</a:t>
            </a:r>
            <a:r>
              <a:rPr lang="he-IL" sz="2100" dirty="0" smtClean="0">
                <a:latin typeface="Guttman Hatzvi" pitchFamily="2" charset="-79"/>
                <a:cs typeface="Guttman Hatzvi" pitchFamily="2" charset="-79"/>
              </a:rPr>
              <a:t> </a:t>
            </a:r>
          </a:p>
          <a:p>
            <a:endParaRPr lang="he-IL" sz="21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4" name="TextBox 3"/>
          <p:cNvSpPr txBox="1"/>
          <p:nvPr/>
        </p:nvSpPr>
        <p:spPr>
          <a:xfrm>
            <a:off x="428604" y="464313"/>
            <a:ext cx="6072230" cy="8863965"/>
          </a:xfrm>
          <a:prstGeom prst="rect">
            <a:avLst/>
          </a:prstGeom>
          <a:noFill/>
        </p:spPr>
        <p:txBody>
          <a:bodyPr wrap="square" rtlCol="1">
            <a:spAutoFit/>
          </a:bodyPr>
          <a:lstStyle/>
          <a:p>
            <a:r>
              <a:rPr lang="he-IL" sz="2400" dirty="0" smtClean="0">
                <a:latin typeface="Guttman Frank" pitchFamily="2" charset="-79"/>
                <a:cs typeface="Guttman Frank" pitchFamily="2" charset="-79"/>
              </a:rPr>
              <a:t>שנים היית פעיל בענף הספורט ואהבת אותו, אהבת את הריצות, את הקפיצות, הריצות אחרי הכדור במגרש הכדורגל והכדורסל, ובכלל אהבת להוציא מרץ, והיה לך מרץ יותר מאשר לרובינו.</a:t>
            </a:r>
          </a:p>
          <a:p>
            <a:r>
              <a:rPr lang="he-IL" sz="2400" dirty="0" smtClean="0">
                <a:latin typeface="Guttman Frank" pitchFamily="2" charset="-79"/>
                <a:cs typeface="Guttman Frank" pitchFamily="2" charset="-79"/>
              </a:rPr>
              <a:t>מאז שאני זוכר חלמת על ילדים, על משפחה גדולה בתוך בית יפה, שלידו תחנה מכונית נחמדה, וכשבגרת הקדשת את רוב דאגותיך למשפחה, לטלילה הנהדרת ולשרון החמודה שירשה ממך הרבה, </a:t>
            </a:r>
            <a:r>
              <a:rPr lang="he-IL" sz="2400" dirty="0" err="1" smtClean="0">
                <a:latin typeface="Guttman Frank" pitchFamily="2" charset="-79"/>
                <a:cs typeface="Guttman Frank" pitchFamily="2" charset="-79"/>
              </a:rPr>
              <a:t>ולאמא</a:t>
            </a:r>
            <a:r>
              <a:rPr lang="he-IL" sz="2400" dirty="0" smtClean="0">
                <a:latin typeface="Guttman Frank" pitchFamily="2" charset="-79"/>
                <a:cs typeface="Guttman Frank" pitchFamily="2" charset="-79"/>
              </a:rPr>
              <a:t>, וכמובן גם לאחיך איה ולאשתו ולילדיו שאהבת,וכמובן, לאבא שדאגת לו, שלא יעבוד קשה במשק, ושלא יזיע, וידעת לבוא בזמן ולעזור לו כנדרש.וכמובן היית דואג גם לי, לאחיך הצעיר, שתמיד היית אתה זה, שויתרת בלב טוב והיית מוכן לתת כל דבר ולעזור </a:t>
            </a:r>
            <a:r>
              <a:rPr lang="he-IL" sz="2400" dirty="0" err="1" smtClean="0">
                <a:latin typeface="Guttman Frank" pitchFamily="2" charset="-79"/>
                <a:cs typeface="Guttman Frank" pitchFamily="2" charset="-79"/>
              </a:rPr>
              <a:t>בהכל</a:t>
            </a:r>
            <a:r>
              <a:rPr lang="he-IL" sz="2400" dirty="0" smtClean="0">
                <a:latin typeface="Guttman Frank" pitchFamily="2" charset="-79"/>
                <a:cs typeface="Guttman Frank" pitchFamily="2" charset="-79"/>
              </a:rPr>
              <a:t>. אני ורבים אחרים מכל השכבות ומכל הגילים מוכים תדהמה עם הסתלקותך, קטיעת חייך הפתאומית בכאב עצור ובחוסר יכולת להאמין שלא תחזור עוד אלינו, יורם.ינעמו לך רגבי האדמה אשר אהבת. </a:t>
            </a:r>
          </a:p>
          <a:p>
            <a:r>
              <a:rPr lang="he-IL" sz="2400" dirty="0" smtClean="0">
                <a:latin typeface="Guttman Frank" pitchFamily="2" charset="-79"/>
                <a:cs typeface="Guttman Frank" pitchFamily="2" charset="-79"/>
              </a:rPr>
              <a:t>תהיה נשמתך צרורה בצרור בוני הארץ </a:t>
            </a:r>
            <a:r>
              <a:rPr lang="he-IL" sz="2400" dirty="0" err="1" smtClean="0">
                <a:latin typeface="Guttman Frank" pitchFamily="2" charset="-79"/>
                <a:cs typeface="Guttman Frank" pitchFamily="2" charset="-79"/>
              </a:rPr>
              <a:t>ומגיניה</a:t>
            </a:r>
            <a:r>
              <a:rPr lang="he-IL" sz="2400" dirty="0" smtClean="0">
                <a:latin typeface="Guttman Frank" pitchFamily="2" charset="-79"/>
                <a:cs typeface="Guttman Frank" pitchFamily="2" charset="-79"/>
              </a:rPr>
              <a:t>...</a:t>
            </a:r>
          </a:p>
          <a:p>
            <a:endParaRPr lang="he-IL" dirty="0">
              <a:latin typeface="Guttman Frank" pitchFamily="2" charset="-79"/>
              <a:cs typeface="Guttman Frank" pitchFamily="2" charset="-79"/>
            </a:endParaRPr>
          </a:p>
        </p:txBody>
      </p:sp>
      <p:sp>
        <p:nvSpPr>
          <p:cNvPr id="5" name="TextBox 4"/>
          <p:cNvSpPr txBox="1"/>
          <p:nvPr/>
        </p:nvSpPr>
        <p:spPr>
          <a:xfrm>
            <a:off x="285728" y="9096334"/>
            <a:ext cx="2357454" cy="461665"/>
          </a:xfrm>
          <a:prstGeom prst="rect">
            <a:avLst/>
          </a:prstGeom>
          <a:noFill/>
        </p:spPr>
        <p:txBody>
          <a:bodyPr wrap="square" rtlCol="1">
            <a:spAutoFit/>
          </a:bodyPr>
          <a:lstStyle/>
          <a:p>
            <a:r>
              <a:rPr lang="he-IL" sz="2400" b="1" dirty="0" smtClean="0">
                <a:latin typeface="Guttman Hodes" pitchFamily="2" charset="-79"/>
                <a:cs typeface="Guttman Hodes" pitchFamily="2" charset="-79"/>
              </a:rPr>
              <a:t>מאת אחיו, דני</a:t>
            </a:r>
            <a:endParaRPr lang="he-IL" sz="2400" b="1" dirty="0">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3" name="מציין מיקום תוכן 2"/>
          <p:cNvSpPr>
            <a:spLocks noGrp="1"/>
          </p:cNvSpPr>
          <p:nvPr>
            <p:ph idx="1"/>
          </p:nvPr>
        </p:nvSpPr>
        <p:spPr>
          <a:xfrm>
            <a:off x="357166" y="0"/>
            <a:ext cx="6172200" cy="9906000"/>
          </a:xfrm>
        </p:spPr>
        <p:txBody>
          <a:bodyPr>
            <a:noAutofit/>
          </a:bodyPr>
          <a:lstStyle/>
          <a:p>
            <a:pPr>
              <a:buNone/>
            </a:pPr>
            <a:endParaRPr lang="he-IL" sz="2000" dirty="0" smtClean="0"/>
          </a:p>
          <a:p>
            <a:pPr>
              <a:buNone/>
            </a:pPr>
            <a:r>
              <a:rPr lang="he-IL" sz="3500" dirty="0" smtClean="0">
                <a:latin typeface="Choco" pitchFamily="2" charset="-79"/>
                <a:cs typeface="Choco" pitchFamily="2" charset="-79"/>
              </a:rPr>
              <a:t>טלילה אשתו של יורם </a:t>
            </a:r>
          </a:p>
          <a:p>
            <a:pPr>
              <a:buNone/>
            </a:pPr>
            <a:endParaRPr lang="he-IL" sz="2000" dirty="0" smtClean="0"/>
          </a:p>
          <a:p>
            <a:pPr>
              <a:buNone/>
            </a:pPr>
            <a:r>
              <a:rPr lang="he-IL" sz="2300" b="1" dirty="0" smtClean="0">
                <a:latin typeface="Choco" pitchFamily="2" charset="-79"/>
                <a:cs typeface="Choco" pitchFamily="2" charset="-79"/>
              </a:rPr>
              <a:t>22.10.73</a:t>
            </a:r>
          </a:p>
          <a:p>
            <a:pPr>
              <a:buNone/>
            </a:pPr>
            <a:r>
              <a:rPr lang="he-IL" sz="2300" dirty="0" smtClean="0">
                <a:latin typeface="Choco" pitchFamily="2" charset="-79"/>
                <a:cs typeface="Choco" pitchFamily="2" charset="-79"/>
              </a:rPr>
              <a:t>      בפתח בית ההורים עומדת חולית המודיעים.יורם נפל,וזה מצלצל כאילו מרחוק. זה לא יתכן, הרי הוא היה חייל פשוט,לא קרבי איך?? איך זה יכול היה לקרות לו. לאותו יורם הנהדר הזה,שידע תמיד להסתדר בכל מקום,ושתמיד אמר: לי לא צריך לדאוג. אני תמיד בסדר גמור.</a:t>
            </a:r>
          </a:p>
          <a:p>
            <a:pPr>
              <a:buNone/>
            </a:pPr>
            <a:r>
              <a:rPr lang="he-IL" sz="2300" dirty="0" smtClean="0">
                <a:latin typeface="Choco" pitchFamily="2" charset="-79"/>
                <a:cs typeface="Choco" pitchFamily="2" charset="-79"/>
              </a:rPr>
              <a:t>       אפילו בגלויתו האחרונה הוא כתב:אין מה לחשוש,  </a:t>
            </a:r>
            <a:r>
              <a:rPr lang="he-IL" sz="2300" dirty="0" err="1" smtClean="0">
                <a:latin typeface="Choco" pitchFamily="2" charset="-79"/>
                <a:cs typeface="Choco" pitchFamily="2" charset="-79"/>
              </a:rPr>
              <a:t>הכל</a:t>
            </a:r>
            <a:r>
              <a:rPr lang="he-IL" sz="2300" dirty="0" smtClean="0">
                <a:latin typeface="Choco" pitchFamily="2" charset="-79"/>
                <a:cs typeface="Choco" pitchFamily="2" charset="-79"/>
              </a:rPr>
              <a:t> בסדר, לא לדאוג,  </a:t>
            </a:r>
            <a:r>
              <a:rPr lang="he-IL" sz="2300" dirty="0" err="1" smtClean="0">
                <a:latin typeface="Choco" pitchFamily="2" charset="-79"/>
                <a:cs typeface="Choco" pitchFamily="2" charset="-79"/>
              </a:rPr>
              <a:t>אמא</a:t>
            </a:r>
            <a:r>
              <a:rPr lang="he-IL" sz="2300" dirty="0" smtClean="0">
                <a:latin typeface="Choco" pitchFamily="2" charset="-79"/>
                <a:cs typeface="Choco" pitchFamily="2" charset="-79"/>
              </a:rPr>
              <a:t> תשני טוב בלילה. אבל זה קרה, ויורם שלנו לא ישוב עוד. הפנים תמיד לכיוון הדלת, אולי הוא עוד יופיע, אולי הוא נפצע, קשה לו לתפוס זאת אבל זו המציאות המרה.</a:t>
            </a:r>
          </a:p>
          <a:p>
            <a:pPr>
              <a:buNone/>
            </a:pPr>
            <a:r>
              <a:rPr lang="he-IL" sz="2300" dirty="0" smtClean="0">
                <a:latin typeface="Choco" pitchFamily="2" charset="-79"/>
                <a:cs typeface="Choco" pitchFamily="2" charset="-79"/>
              </a:rPr>
              <a:t>      שרוני שלנו קטנה, היא רק בת שנה ושבעה חודשים.    יום </a:t>
            </a:r>
            <a:r>
              <a:rPr lang="he-IL" sz="2300" dirty="0" err="1" smtClean="0">
                <a:latin typeface="Choco" pitchFamily="2" charset="-79"/>
                <a:cs typeface="Choco" pitchFamily="2" charset="-79"/>
              </a:rPr>
              <a:t>יום</a:t>
            </a:r>
            <a:r>
              <a:rPr lang="he-IL" sz="2300" dirty="0" smtClean="0">
                <a:latin typeface="Choco" pitchFamily="2" charset="-79"/>
                <a:cs typeface="Choco" pitchFamily="2" charset="-79"/>
              </a:rPr>
              <a:t> שאלתי אותה: שרוני,איפה אבא? והיא הייתה עונה. אבא באוטו. לאחר שבועיים שלא ראתה את אבא,היא לא הגיבה לשאלה, והראיתי לה תמונה, מיד שאלה.אבא?  אבא?  הייתי מאושרת, שלא שכחה אותו. שלושה ימים אחרי אותה הודעה איומה שרון מצאה את תמונתו של אבא, היא נשקה אותה בלי הפסקה ואמרה.  אבא! אבא!</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תמונות יורם\20150625_172431.jpg"/>
          <p:cNvPicPr>
            <a:picLocks noChangeAspect="1" noChangeArrowheads="1"/>
          </p:cNvPicPr>
          <p:nvPr/>
        </p:nvPicPr>
        <p:blipFill>
          <a:blip r:embed="rId2" cstate="print"/>
          <a:srcRect/>
          <a:stretch>
            <a:fillRect/>
          </a:stretch>
        </p:blipFill>
        <p:spPr bwMode="auto">
          <a:xfrm>
            <a:off x="1" y="0"/>
            <a:ext cx="6858000" cy="9906000"/>
          </a:xfrm>
          <a:prstGeom prst="rect">
            <a:avLst/>
          </a:prstGeom>
          <a:noFill/>
        </p:spPr>
      </p:pic>
      <p:sp>
        <p:nvSpPr>
          <p:cNvPr id="4" name="כותרת 1"/>
          <p:cNvSpPr txBox="1">
            <a:spLocks/>
          </p:cNvSpPr>
          <p:nvPr/>
        </p:nvSpPr>
        <p:spPr>
          <a:xfrm>
            <a:off x="142852" y="7042562"/>
            <a:ext cx="6643734" cy="2786082"/>
          </a:xfrm>
          <a:prstGeom prst="rect">
            <a:avLst/>
          </a:prstGeom>
        </p:spPr>
        <p:txBody>
          <a:bodyPr vert="horz" lIns="91440" tIns="45720" rIns="91440" bIns="45720" rtlCol="1"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sz="19900" b="1" baseline="0" dirty="0" smtClean="0">
                <a:ln w="11430"/>
                <a:solidFill>
                  <a:schemeClr val="bg1"/>
                </a:solidFill>
                <a:effectLst>
                  <a:outerShdw blurRad="50800" dist="39000" dir="5460000" algn="tl">
                    <a:srgbClr val="000000">
                      <a:alpha val="38000"/>
                    </a:srgbClr>
                  </a:outerShdw>
                </a:effectLst>
                <a:latin typeface="Trashim CLM" pitchFamily="2" charset="-79"/>
                <a:ea typeface="+mj-ea"/>
                <a:cs typeface="Trashim CLM" pitchFamily="2" charset="-79"/>
              </a:rPr>
              <a:t>ילדות</a:t>
            </a:r>
            <a:endParaRPr kumimoji="0" lang="he-IL" sz="166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Trashim CLM" pitchFamily="2" charset="-79"/>
              <a:ea typeface="+mj-ea"/>
              <a:cs typeface="Trashim CLM" pitchFamily="2" charset="-79"/>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3" name="מציין מיקום תוכן 2"/>
          <p:cNvSpPr>
            <a:spLocks noGrp="1"/>
          </p:cNvSpPr>
          <p:nvPr>
            <p:ph idx="1"/>
          </p:nvPr>
        </p:nvSpPr>
        <p:spPr>
          <a:xfrm>
            <a:off x="357166" y="541703"/>
            <a:ext cx="6172200" cy="7997635"/>
          </a:xfrm>
        </p:spPr>
        <p:txBody>
          <a:bodyPr>
            <a:noAutofit/>
          </a:bodyPr>
          <a:lstStyle/>
          <a:p>
            <a:pPr>
              <a:buNone/>
            </a:pPr>
            <a:r>
              <a:rPr lang="he-IL" sz="2300" dirty="0" smtClean="0">
                <a:latin typeface="Choco" pitchFamily="2" charset="-79"/>
                <a:cs typeface="Choco" pitchFamily="2" charset="-79"/>
              </a:rPr>
              <a:t>     אין לי כל ספק שבליבי, שמלותיו האחרונות של יורם היו שרון </a:t>
            </a:r>
            <a:r>
              <a:rPr lang="he-IL" sz="2300" dirty="0" err="1" smtClean="0">
                <a:latin typeface="Choco" pitchFamily="2" charset="-79"/>
                <a:cs typeface="Choco" pitchFamily="2" charset="-79"/>
              </a:rPr>
              <a:t>שרון</a:t>
            </a:r>
            <a:r>
              <a:rPr lang="he-IL" sz="2300" dirty="0" smtClean="0">
                <a:latin typeface="Choco" pitchFamily="2" charset="-79"/>
                <a:cs typeface="Choco" pitchFamily="2" charset="-79"/>
              </a:rPr>
              <a:t>.</a:t>
            </a:r>
          </a:p>
          <a:p>
            <a:pPr>
              <a:buNone/>
            </a:pPr>
            <a:r>
              <a:rPr lang="he-IL" sz="2300" dirty="0" smtClean="0">
                <a:latin typeface="Choco" pitchFamily="2" charset="-79"/>
                <a:cs typeface="Choco" pitchFamily="2" charset="-79"/>
              </a:rPr>
              <a:t>    שהיו ליורם. אעניק לה  </a:t>
            </a:r>
            <a:r>
              <a:rPr lang="he-IL" sz="2300" dirty="0" err="1" smtClean="0">
                <a:latin typeface="Choco" pitchFamily="2" charset="-79"/>
                <a:cs typeface="Choco" pitchFamily="2" charset="-79"/>
              </a:rPr>
              <a:t>הכל</a:t>
            </a:r>
            <a:r>
              <a:rPr lang="he-IL" sz="2300" dirty="0" smtClean="0">
                <a:latin typeface="Choco" pitchFamily="2" charset="-79"/>
                <a:cs typeface="Choco" pitchFamily="2" charset="-79"/>
              </a:rPr>
              <a:t> עד כמה שאוכל מה שיור את כל מכתביו הוא שלח לשרון. תמיד אמר ששרון תהיה הילדה הכי יפה ושיהיו לה הבגדים  הכי יפים ביותר,וכך זה באמת יהיה. כי היא שלנו.  היא ממש  נהדרת והיא ירשה את השובבות והחן ם רצה להעניק חוץ מאב.</a:t>
            </a:r>
          </a:p>
          <a:p>
            <a:pPr>
              <a:buNone/>
            </a:pPr>
            <a:r>
              <a:rPr lang="he-IL" sz="2300" dirty="0" smtClean="0">
                <a:latin typeface="Choco" pitchFamily="2" charset="-79"/>
                <a:cs typeface="Choco" pitchFamily="2" charset="-79"/>
              </a:rPr>
              <a:t>      הימים קצרים והלילות ארוכים.הראש מלא מחשבות והתקווה היחידה והאחרונה שלי הוא שהוא נהרג במקום,שחס וחלילה לא סבל. אבל לא כך זה היה.בצהרי יום חמישי ה- 18.10.73 הוא נפצע בבטנו ובידו ונפצע קשה, למרות הפינוי המהיר יורם לא החזיק מעמד ומת מפצעיו. שמעתי היום  שמישהו שנפצע מחפש את יורם. הוא טוען שהוא חייב ליורם את החיים שלו.עדיין לא הבנתי בדיוק,מה קרה באותו מקרה, אבל יש שמועה, שהוא חילץ את הבחור תחת אש.</a:t>
            </a:r>
          </a:p>
          <a:p>
            <a:pPr>
              <a:buNone/>
            </a:pPr>
            <a:r>
              <a:rPr lang="he-IL" sz="2300" dirty="0" smtClean="0">
                <a:latin typeface="Choco" pitchFamily="2" charset="-79"/>
                <a:cs typeface="Choco" pitchFamily="2" charset="-79"/>
              </a:rPr>
              <a:t>    אומרים שנפל בעת מילוי תפקידו כגיבור,  ושבזכותו ובזכותם של אחרים כמוהו אנחנו קיימים.  ואל ינקום דמו. כל אלה הן מילים יפות, אלה שהן לא יקימו את יורם לחיים,ולא יהיה איתנו עוד.</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KX__qjbY3KU/T4By6kJ3e2I/AAAAAAAAB7Y/evnQjF4N0bg/s1600/old-paper4.jpg"/>
          <p:cNvPicPr>
            <a:picLocks noChangeAspect="1" noChangeArrowheads="1"/>
          </p:cNvPicPr>
          <p:nvPr/>
        </p:nvPicPr>
        <p:blipFill>
          <a:blip r:embed="rId2" cstate="print"/>
          <a:srcRect/>
          <a:stretch>
            <a:fillRect/>
          </a:stretch>
        </p:blipFill>
        <p:spPr bwMode="auto">
          <a:xfrm>
            <a:off x="0" y="0"/>
            <a:ext cx="6858000" cy="9906000"/>
          </a:xfrm>
          <a:prstGeom prst="rect">
            <a:avLst/>
          </a:prstGeom>
          <a:noFill/>
        </p:spPr>
      </p:pic>
      <p:sp>
        <p:nvSpPr>
          <p:cNvPr id="3" name="מציין מיקום תוכן 2"/>
          <p:cNvSpPr>
            <a:spLocks noGrp="1"/>
          </p:cNvSpPr>
          <p:nvPr>
            <p:ph idx="1"/>
          </p:nvPr>
        </p:nvSpPr>
        <p:spPr>
          <a:xfrm>
            <a:off x="357166" y="696521"/>
            <a:ext cx="6172200" cy="9596470"/>
          </a:xfrm>
        </p:spPr>
        <p:txBody>
          <a:bodyPr>
            <a:normAutofit/>
          </a:bodyPr>
          <a:lstStyle/>
          <a:p>
            <a:pPr>
              <a:buNone/>
            </a:pPr>
            <a:r>
              <a:rPr lang="he-IL" sz="2500" dirty="0" smtClean="0">
                <a:latin typeface="Choco" pitchFamily="2" charset="-79"/>
                <a:cs typeface="Choco" pitchFamily="2" charset="-79"/>
              </a:rPr>
              <a:t>     רציתי ללכת הביתה להיות לבד עם כל הזיכרונות הנהדרים,  ולחשוב על התקופה הנפלאה הזאת, שעברתי יחד עם יורם, שידע לחיות כל רגע. וזה מה שהיה אומר לאמו האומללה, שהוא רוצה לחיות וליהנות מהחיים מכל רגע. וזה באמת היה כך. כל רגע הייתה לו הנאה,  וכל לילה אחר ומלא הפתעות. הוא עמד לפני כל זמן שעיני פקוחות, ואני שומעת את קולו אפילו בשעה שאני ישנה. תנועותיו העליזות והצחוק הנהדר שלו.</a:t>
            </a:r>
          </a:p>
          <a:p>
            <a:pPr>
              <a:buNone/>
            </a:pPr>
            <a:r>
              <a:rPr lang="he-IL" sz="2500" dirty="0" smtClean="0">
                <a:latin typeface="Choco" pitchFamily="2" charset="-79"/>
                <a:cs typeface="Choco" pitchFamily="2" charset="-79"/>
              </a:rPr>
              <a:t>    אהב מכוניות יפות וידע לנהוג נהדר ותמיד סמכתי אליו  </a:t>
            </a:r>
            <a:r>
              <a:rPr lang="he-IL" sz="2500" dirty="0" err="1" smtClean="0">
                <a:latin typeface="Choco" pitchFamily="2" charset="-79"/>
                <a:cs typeface="Choco" pitchFamily="2" charset="-79"/>
              </a:rPr>
              <a:t>בהכל</a:t>
            </a:r>
            <a:r>
              <a:rPr lang="he-IL" sz="2500" dirty="0" smtClean="0">
                <a:latin typeface="Choco" pitchFamily="2" charset="-79"/>
                <a:cs typeface="Choco" pitchFamily="2" charset="-79"/>
              </a:rPr>
              <a:t> הוא תמיד עבד קשה מאוד, כי היו לו חלומות שבכוונתו היה להשלימם.  וכוונתי להשלים את מירב חלומותיו, עד כמה שהדבר ניתן.</a:t>
            </a:r>
          </a:p>
          <a:p>
            <a:pPr>
              <a:buNone/>
            </a:pPr>
            <a:r>
              <a:rPr lang="he-IL" sz="2500" dirty="0" smtClean="0">
                <a:latin typeface="Choco" pitchFamily="2" charset="-79"/>
                <a:cs typeface="Choco" pitchFamily="2" charset="-79"/>
              </a:rPr>
              <a:t>     אפשר לכתוב ולכתוב בלי הפסקה,  אבל אני חושבת שבזאת הבעתי מקצת שאפשר להביע. יורם היה אדם נהדר, תמיד מחייך, שובב,ממש שובב, המשחקים שלו עם הילדים שכל כך אהבו אותו, ובכלל, מי לא אהב את יורם.</a:t>
            </a:r>
          </a:p>
          <a:p>
            <a:endParaRPr lang="he-IL"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Stock_000025192335Small.jpg"/>
          <p:cNvPicPr>
            <a:picLocks noChangeAspect="1" noChangeArrowheads="1"/>
          </p:cNvPicPr>
          <p:nvPr/>
        </p:nvPicPr>
        <p:blipFill>
          <a:blip r:embed="rId2" cstate="print">
            <a:grayscl/>
            <a:extLst>
              <a:ext uri="{28A0092B-C50C-407E-A947-70E740481C1C}">
                <a14:useLocalDpi xmlns:a14="http://schemas.microsoft.com/office/drawing/2010/main" xmlns=""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מציין מיקום תוכן 2"/>
          <p:cNvSpPr>
            <a:spLocks noGrp="1"/>
          </p:cNvSpPr>
          <p:nvPr>
            <p:ph idx="1"/>
          </p:nvPr>
        </p:nvSpPr>
        <p:spPr>
          <a:xfrm>
            <a:off x="500066" y="-35"/>
            <a:ext cx="6000768" cy="1702571"/>
          </a:xfrm>
        </p:spPr>
        <p:txBody>
          <a:bodyPr>
            <a:noAutofit/>
          </a:bodyPr>
          <a:lstStyle/>
          <a:p>
            <a:pPr algn="ctr">
              <a:buNone/>
            </a:pPr>
            <a:r>
              <a:rPr lang="he-IL" sz="9600" b="1" dirty="0" smtClean="0">
                <a:ln w="11430"/>
                <a:solidFill>
                  <a:schemeClr val="bg1"/>
                </a:solidFill>
                <a:effectLst>
                  <a:outerShdw blurRad="50800" dist="39000" dir="5460000" algn="tl">
                    <a:srgbClr val="000000">
                      <a:alpha val="38000"/>
                    </a:srgbClr>
                  </a:outerShdw>
                </a:effectLst>
                <a:latin typeface="Trashim CLM" pitchFamily="2" charset="-79"/>
                <a:cs typeface="Trashim CLM" pitchFamily="2" charset="-79"/>
              </a:rPr>
              <a:t>הנצחה</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פרויקט הנצחה 2015\יורם\ים.jpg"/>
          <p:cNvPicPr>
            <a:picLocks noChangeAspect="1" noChangeArrowheads="1"/>
          </p:cNvPicPr>
          <p:nvPr/>
        </p:nvPicPr>
        <p:blipFill>
          <a:blip r:embed="rId2" cstate="print">
            <a:duotone>
              <a:schemeClr val="accent1">
                <a:shade val="45000"/>
                <a:satMod val="135000"/>
              </a:schemeClr>
              <a:prstClr val="white"/>
            </a:duotone>
            <a:lum contrast="20000"/>
          </a:blip>
          <a:srcRect/>
          <a:stretch>
            <a:fillRect/>
          </a:stretch>
        </p:blipFill>
        <p:spPr bwMode="auto">
          <a:xfrm>
            <a:off x="0" y="0"/>
            <a:ext cx="6858000" cy="9906000"/>
          </a:xfrm>
          <a:prstGeom prst="rect">
            <a:avLst/>
          </a:prstGeom>
          <a:blipFill>
            <a:blip r:embed="rId3" cstate="print">
              <a:duotone>
                <a:schemeClr val="accent1">
                  <a:shade val="45000"/>
                  <a:satMod val="135000"/>
                </a:schemeClr>
                <a:prstClr val="white"/>
              </a:duotone>
              <a:lum contrast="20000"/>
            </a:blip>
            <a:tile tx="0" ty="0" sx="100000" sy="100000" flip="none" algn="tl"/>
          </a:blipFill>
        </p:spPr>
      </p:pic>
      <p:sp>
        <p:nvSpPr>
          <p:cNvPr id="2" name="כותרת 1"/>
          <p:cNvSpPr>
            <a:spLocks noGrp="1"/>
          </p:cNvSpPr>
          <p:nvPr>
            <p:ph type="title"/>
          </p:nvPr>
        </p:nvSpPr>
        <p:spPr>
          <a:xfrm>
            <a:off x="400072" y="128962"/>
            <a:ext cx="6172200" cy="1573609"/>
          </a:xfrm>
        </p:spPr>
        <p:txBody>
          <a:bodyPr>
            <a:noAutofit/>
          </a:bodyPr>
          <a:lstStyle/>
          <a:p>
            <a:r>
              <a:rPr lang="he-IL" sz="6000" b="1" dirty="0" smtClean="0">
                <a:latin typeface="Guttman Drogolin" pitchFamily="2" charset="-79"/>
                <a:cs typeface="Guttman Drogolin" pitchFamily="2" charset="-79"/>
              </a:rPr>
              <a:t>לאורך </a:t>
            </a:r>
            <a:r>
              <a:rPr lang="he-IL" sz="6000" b="1" smtClean="0">
                <a:latin typeface="Guttman Drogolin" pitchFamily="2" charset="-79"/>
                <a:cs typeface="Guttman Drogolin" pitchFamily="2" charset="-79"/>
              </a:rPr>
              <a:t>הים </a:t>
            </a:r>
            <a:r>
              <a:rPr lang="he-IL" sz="1800" b="1" smtClean="0">
                <a:latin typeface="Guttman Drogolin" pitchFamily="2" charset="-79"/>
                <a:cs typeface="Guttman Drogolin" pitchFamily="2" charset="-79"/>
              </a:rPr>
              <a:t>מילים </a:t>
            </a:r>
            <a:r>
              <a:rPr lang="he-IL" sz="1800" b="1" dirty="0" smtClean="0">
                <a:latin typeface="Guttman Drogolin" pitchFamily="2" charset="-79"/>
                <a:cs typeface="Guttman Drogolin" pitchFamily="2" charset="-79"/>
              </a:rPr>
              <a:t>ולחן: איילה </a:t>
            </a:r>
            <a:r>
              <a:rPr lang="he-IL" sz="1800" b="1" dirty="0" err="1" smtClean="0">
                <a:latin typeface="Guttman Drogolin" pitchFamily="2" charset="-79"/>
                <a:cs typeface="Guttman Drogolin" pitchFamily="2" charset="-79"/>
              </a:rPr>
              <a:t>אשרוב</a:t>
            </a:r>
            <a:r>
              <a:rPr lang="he-IL" sz="4000" b="1" dirty="0" smtClean="0">
                <a:latin typeface="Guttman Drogolin" pitchFamily="2" charset="-79"/>
                <a:cs typeface="Guttman Drogolin" pitchFamily="2" charset="-79"/>
              </a:rPr>
              <a:t> </a:t>
            </a:r>
            <a:endParaRPr lang="he-IL" sz="4000" b="1" dirty="0">
              <a:latin typeface="Guttman Drogolin" pitchFamily="2" charset="-79"/>
              <a:cs typeface="Guttman Drogolin" pitchFamily="2" charset="-79"/>
            </a:endParaRPr>
          </a:p>
        </p:txBody>
      </p:sp>
      <p:sp>
        <p:nvSpPr>
          <p:cNvPr id="3" name="מציין מיקום תוכן 2"/>
          <p:cNvSpPr>
            <a:spLocks noGrp="1"/>
          </p:cNvSpPr>
          <p:nvPr>
            <p:ph idx="1"/>
          </p:nvPr>
        </p:nvSpPr>
        <p:spPr>
          <a:xfrm>
            <a:off x="-285776" y="1702605"/>
            <a:ext cx="7500990" cy="8435603"/>
          </a:xfrm>
          <a:solidFill>
            <a:schemeClr val="bg1">
              <a:alpha val="40000"/>
            </a:schemeClr>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lgn="ctr">
              <a:buNone/>
            </a:pPr>
            <a:r>
              <a:rPr lang="he-IL" sz="1900" b="1" dirty="0" smtClean="0">
                <a:latin typeface="Guttman Hatzvi" pitchFamily="2" charset="-79"/>
                <a:cs typeface="Guttman Hatzvi" pitchFamily="2" charset="-79"/>
              </a:rPr>
              <a:t>    תגיד לי איך לעצור את הדמעות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איפה יש עולם אחר לחיות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למה אין אמת, רק הזיות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אז למה לנסות ולהמשיך עכשיו לבכות?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לאורך הים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אין גלים יש עולם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שנשבר לרסיסים על המזח.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איך לעצור את הדמעות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איפה יש עולם אחר לחיות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כשאנשים רצים אל תופת כמו אל ים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אני ארוץ אל תוך האש אם יחזרו משם.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לאורך הים. . .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איך עם המוות אתה חי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מסתיר הדמעות בכל לילה תגיד לי עד מתי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האש שקוראת לי לא נמצאת שם באמת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וזה שנעלם, האם ישוב או כבר מת?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לאורך הים. . .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איך לעצור את הדמעות </a:t>
            </a:r>
            <a:br>
              <a:rPr lang="he-IL" sz="1900" b="1" dirty="0" smtClean="0">
                <a:latin typeface="Guttman Hatzvi" pitchFamily="2" charset="-79"/>
                <a:cs typeface="Guttman Hatzvi" pitchFamily="2" charset="-79"/>
              </a:rPr>
            </a:br>
            <a:r>
              <a:rPr lang="he-IL" sz="1900" b="1" dirty="0" smtClean="0">
                <a:latin typeface="Guttman Hatzvi" pitchFamily="2" charset="-79"/>
                <a:cs typeface="Guttman Hatzvi" pitchFamily="2" charset="-79"/>
              </a:rPr>
              <a:t>תגיד לי איך...</a:t>
            </a:r>
            <a:endParaRPr lang="he-IL" sz="1900" b="1" dirty="0">
              <a:latin typeface="Guttman Hatzvi" pitchFamily="2" charset="-79"/>
              <a:cs typeface="Guttman Hatzvi" pitchFamily="2" charset="-79"/>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464312"/>
            <a:ext cx="6858000" cy="1077218"/>
          </a:xfrm>
          <a:prstGeom prst="rect">
            <a:avLst/>
          </a:prstGeom>
        </p:spPr>
        <p:txBody>
          <a:bodyPr wrap="square">
            <a:spAutoFit/>
          </a:bodyPr>
          <a:lstStyle/>
          <a:p>
            <a:pPr algn="ctr"/>
            <a:r>
              <a:rPr lang="he-IL" sz="3200" b="1" dirty="0" smtClean="0"/>
              <a:t>אנדרטה לחללי בית הספר התיכון אזורי        באר טוביה</a:t>
            </a:r>
            <a:endParaRPr lang="he-IL" sz="3200" dirty="0"/>
          </a:p>
        </p:txBody>
      </p:sp>
      <p:sp>
        <p:nvSpPr>
          <p:cNvPr id="6" name="TextBox 5"/>
          <p:cNvSpPr txBox="1"/>
          <p:nvPr/>
        </p:nvSpPr>
        <p:spPr>
          <a:xfrm>
            <a:off x="928670" y="1804738"/>
            <a:ext cx="5429264" cy="1477328"/>
          </a:xfrm>
          <a:prstGeom prst="rect">
            <a:avLst/>
          </a:prstGeom>
          <a:noFill/>
        </p:spPr>
        <p:txBody>
          <a:bodyPr wrap="square" rtlCol="1">
            <a:spAutoFit/>
          </a:bodyPr>
          <a:lstStyle/>
          <a:p>
            <a:r>
              <a:rPr lang="he-IL" dirty="0" smtClean="0"/>
              <a:t>באנדרטה זו מונצחים חללי בית הספר התיכון של המועצה האזורית באר טוביה, הכוללת 23 יישובים מהאזור, שנפלו בכל מערכות ישראל.</a:t>
            </a:r>
          </a:p>
          <a:p>
            <a:r>
              <a:rPr lang="he-IL" dirty="0" smtClean="0"/>
              <a:t/>
            </a:r>
            <a:br>
              <a:rPr lang="he-IL" dirty="0" smtClean="0"/>
            </a:br>
            <a:endParaRPr lang="he-IL" dirty="0"/>
          </a:p>
        </p:txBody>
      </p:sp>
      <p:sp>
        <p:nvSpPr>
          <p:cNvPr id="7" name="TextBox 6"/>
          <p:cNvSpPr txBox="1"/>
          <p:nvPr/>
        </p:nvSpPr>
        <p:spPr>
          <a:xfrm>
            <a:off x="642918" y="6500824"/>
            <a:ext cx="5857916" cy="2308324"/>
          </a:xfrm>
          <a:prstGeom prst="rect">
            <a:avLst/>
          </a:prstGeom>
          <a:noFill/>
        </p:spPr>
        <p:txBody>
          <a:bodyPr wrap="square" rtlCol="1">
            <a:spAutoFit/>
          </a:bodyPr>
          <a:lstStyle/>
          <a:p>
            <a:r>
              <a:rPr lang="he-IL" b="1" dirty="0" smtClean="0"/>
              <a:t>תיאור האנדרטה: </a:t>
            </a:r>
            <a:r>
              <a:rPr lang="he-IL" dirty="0" err="1" smtClean="0"/>
              <a:t>האנדרטה</a:t>
            </a:r>
            <a:r>
              <a:rPr lang="he-IL" dirty="0" smtClean="0"/>
              <a:t> במדשאה גדולה בחצר בית הספר, ולצידה דגל ישראל. בנויה מלוח בטון ארוך ומשופע הניצב על כן, אשר ממנו עולים מבנים מופשטים החתוכים בקווים חדים ובהם משובצים תבליטי </a:t>
            </a:r>
            <a:r>
              <a:rPr lang="he-IL" dirty="0" err="1" smtClean="0"/>
              <a:t>חימר</a:t>
            </a:r>
            <a:r>
              <a:rPr lang="he-IL" dirty="0" smtClean="0"/>
              <a:t>. אל לוח הבטון מחוברות לוחיות הנושאות את שמות הנופלים, ועל כל לוחית מקום להנחת נר. בצד השמאלי של הלוח תבליט ענף ירוק, ומעל תבליט של פרח בחזית האנדרטה נכתב: "ברוך קורבנם בסוד מוות, כופר חיינו בהוד" </a:t>
            </a:r>
          </a:p>
          <a:p>
            <a:endParaRPr lang="he-IL" dirty="0"/>
          </a:p>
        </p:txBody>
      </p:sp>
      <p:pic>
        <p:nvPicPr>
          <p:cNvPr id="10" name="Picture 2" descr="C:\Users\user\Desktop\פרויקט הנצחה 2015\יורם\אנדרטה.png"/>
          <p:cNvPicPr>
            <a:picLocks noChangeAspect="1" noChangeArrowheads="1"/>
          </p:cNvPicPr>
          <p:nvPr/>
        </p:nvPicPr>
        <p:blipFill>
          <a:blip r:embed="rId2" cstate="print"/>
          <a:srcRect/>
          <a:stretch>
            <a:fillRect/>
          </a:stretch>
        </p:blipFill>
        <p:spPr bwMode="auto">
          <a:xfrm>
            <a:off x="571480" y="2863438"/>
            <a:ext cx="5857915" cy="348260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b="1" dirty="0" smtClean="0"/>
              <a:t>אנדרטה לחללי בית הספר 'מבואות' היסודי האזורי</a:t>
            </a:r>
            <a:r>
              <a:rPr lang="he-IL" dirty="0" smtClean="0"/>
              <a:t> </a:t>
            </a:r>
            <a:br>
              <a:rPr lang="he-IL" dirty="0" smtClean="0"/>
            </a:br>
            <a:r>
              <a:rPr lang="he-IL" b="1" dirty="0" smtClean="0"/>
              <a:t>באר טוביה</a:t>
            </a:r>
            <a:endParaRPr lang="he-IL" dirty="0"/>
          </a:p>
        </p:txBody>
      </p:sp>
      <p:sp>
        <p:nvSpPr>
          <p:cNvPr id="3" name="מציין מיקום תוכן 2"/>
          <p:cNvSpPr>
            <a:spLocks noGrp="1"/>
          </p:cNvSpPr>
          <p:nvPr>
            <p:ph idx="1"/>
          </p:nvPr>
        </p:nvSpPr>
        <p:spPr>
          <a:xfrm>
            <a:off x="471510" y="7197344"/>
            <a:ext cx="6172200" cy="2425471"/>
          </a:xfrm>
        </p:spPr>
        <p:txBody>
          <a:bodyPr>
            <a:noAutofit/>
          </a:bodyPr>
          <a:lstStyle/>
          <a:p>
            <a:pPr>
              <a:buNone/>
            </a:pPr>
            <a:r>
              <a:rPr lang="he-IL" sz="2000" b="1" dirty="0" smtClean="0"/>
              <a:t>תיאור האנדרטה: </a:t>
            </a:r>
            <a:r>
              <a:rPr lang="he-IL" sz="2000" dirty="0" err="1" smtClean="0"/>
              <a:t>האנדרטה</a:t>
            </a:r>
            <a:r>
              <a:rPr lang="he-IL" sz="2000" dirty="0" smtClean="0"/>
              <a:t> בגן פורח בחצר בית הספר. במרכז הגן סלע מאבן </a:t>
            </a:r>
            <a:r>
              <a:rPr lang="he-IL" sz="2000" dirty="0" err="1" smtClean="0"/>
              <a:t>טיבעית</a:t>
            </a:r>
            <a:r>
              <a:rPr lang="he-IL" sz="2000" dirty="0" smtClean="0"/>
              <a:t>, אליו הוצמד לוח מתכת שעליו חקוקים שמות הנופלים. אחרי השמות המילים:  "יהיו </a:t>
            </a:r>
            <a:r>
              <a:rPr lang="he-IL" sz="2000" dirty="0" err="1" smtClean="0"/>
              <a:t>גבורי</a:t>
            </a:r>
            <a:r>
              <a:rPr lang="he-IL" sz="2000" dirty="0" smtClean="0"/>
              <a:t> מלחמות ישראל חתומים בלב ישראל לדור דור". בסמוך לסלע מוצב פסל עשוי ברזל ובו שתי דמויות, חייל נושא נשק ולידו ילד. בין הדמויות מחברים פסי מתכת ועליהם הכתובת: "והכאב האמיתי הוא בגלל מי שהם כבר לא </a:t>
            </a:r>
            <a:r>
              <a:rPr lang="he-IL" sz="2000" dirty="0" err="1" smtClean="0"/>
              <a:t>יהיו..</a:t>
            </a:r>
            <a:r>
              <a:rPr lang="he-IL" sz="2000" dirty="0" smtClean="0"/>
              <a:t>."</a:t>
            </a:r>
          </a:p>
          <a:p>
            <a:endParaRPr lang="he-IL" sz="2000" dirty="0"/>
          </a:p>
        </p:txBody>
      </p:sp>
      <p:sp>
        <p:nvSpPr>
          <p:cNvPr id="5" name="TextBox 4"/>
          <p:cNvSpPr txBox="1"/>
          <p:nvPr/>
        </p:nvSpPr>
        <p:spPr>
          <a:xfrm>
            <a:off x="357166" y="2476483"/>
            <a:ext cx="6286544" cy="1323439"/>
          </a:xfrm>
          <a:prstGeom prst="rect">
            <a:avLst/>
          </a:prstGeom>
          <a:noFill/>
        </p:spPr>
        <p:txBody>
          <a:bodyPr wrap="square" rtlCol="1">
            <a:spAutoFit/>
          </a:bodyPr>
          <a:lstStyle/>
          <a:p>
            <a:r>
              <a:rPr lang="he-IL" sz="2000" b="1" dirty="0" smtClean="0"/>
              <a:t>על האנדרטה: </a:t>
            </a:r>
            <a:r>
              <a:rPr lang="he-IL" sz="2000" dirty="0" smtClean="0"/>
              <a:t>כאן מונצחים חללי בית הספר היסודי "מבואות" של המועצה האזורית באר טוביה, הכוללת 23 יישובים מהאזור, שנפלו בכל מערכות ישראל.</a:t>
            </a:r>
          </a:p>
          <a:p>
            <a:endParaRPr lang="he-IL" sz="2000" dirty="0"/>
          </a:p>
        </p:txBody>
      </p:sp>
      <p:pic>
        <p:nvPicPr>
          <p:cNvPr id="1027" name="Picture 3" descr="C:\Users\user\Desktop\פרויקט הנצחה 2015\יורם\נדרטה.png"/>
          <p:cNvPicPr>
            <a:picLocks noChangeAspect="1" noChangeArrowheads="1"/>
          </p:cNvPicPr>
          <p:nvPr/>
        </p:nvPicPr>
        <p:blipFill>
          <a:blip r:embed="rId2" cstate="print"/>
          <a:srcRect/>
          <a:stretch>
            <a:fillRect/>
          </a:stretch>
        </p:blipFill>
        <p:spPr bwMode="auto">
          <a:xfrm>
            <a:off x="357167" y="3482568"/>
            <a:ext cx="6210317" cy="363738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smtClean="0"/>
              <a:t>יד לשריון</a:t>
            </a:r>
            <a:r>
              <a:rPr lang="he-IL" dirty="0" smtClean="0"/>
              <a:t> </a:t>
            </a:r>
            <a:br>
              <a:rPr lang="he-IL" dirty="0" smtClean="0"/>
            </a:br>
            <a:r>
              <a:rPr lang="he-IL" b="1" dirty="0" smtClean="0"/>
              <a:t>לטרון</a:t>
            </a:r>
            <a:endParaRPr lang="he-IL" dirty="0"/>
          </a:p>
        </p:txBody>
      </p:sp>
      <p:sp>
        <p:nvSpPr>
          <p:cNvPr id="3" name="מציין מיקום תוכן 2"/>
          <p:cNvSpPr>
            <a:spLocks noGrp="1"/>
          </p:cNvSpPr>
          <p:nvPr>
            <p:ph idx="1"/>
          </p:nvPr>
        </p:nvSpPr>
        <p:spPr>
          <a:xfrm>
            <a:off x="285728" y="6578214"/>
            <a:ext cx="6572272" cy="2553910"/>
          </a:xfrm>
        </p:spPr>
        <p:txBody>
          <a:bodyPr>
            <a:noAutofit/>
          </a:bodyPr>
          <a:lstStyle/>
          <a:p>
            <a:pPr>
              <a:buNone/>
            </a:pPr>
            <a:endParaRPr lang="he-IL" sz="1800" b="1" dirty="0" smtClean="0"/>
          </a:p>
          <a:p>
            <a:pPr>
              <a:buNone/>
            </a:pPr>
            <a:r>
              <a:rPr lang="he-IL" sz="1800" b="1" dirty="0" smtClean="0"/>
              <a:t>תיאור האנדרטה: </a:t>
            </a:r>
            <a:r>
              <a:rPr lang="he-IL" sz="1800" dirty="0" smtClean="0"/>
              <a:t>במצודת לטרון הוקם מוזיאון לתולדות השריון, הכולל בין היתר: אוסף טנקים </a:t>
            </a:r>
            <a:r>
              <a:rPr lang="he-IL" sz="1800" dirty="0" err="1" smtClean="0"/>
              <a:t>ורק"מ</a:t>
            </a:r>
            <a:r>
              <a:rPr lang="he-IL" sz="1800" dirty="0" smtClean="0"/>
              <a:t>, דגמי משוריינים עתיקים, חדר מסלול בחיל השריון הישראלי, חדר מורשת קרב, מוזיאון הלוחם היהודי, ספרייה ואמפיתיאטרון. ברחבה המרכזית באתר הוקם כותל השמות, כחלק ממכלול ההנצחה באתר הכולל את שער הגבורה, מגדל הדמעות, מעמד </a:t>
            </a:r>
            <a:r>
              <a:rPr lang="he-IL" sz="1800" dirty="0" err="1" smtClean="0"/>
              <a:t>היזכור</a:t>
            </a:r>
            <a:r>
              <a:rPr lang="he-IL" sz="1800" dirty="0" smtClean="0"/>
              <a:t> היומי וגלעד תולדות החיים. זהו קיר ארוך המורכב מלוחות מתכת שבהם חרוטים שמות הנופלים לפי תקופות. במרכז הלוח הימני סמל השריון, בראש הלוח פרטי ההנצחה ובתחתיתו נכתב: "גבורתכם לנו שריון, רעותנו לכם נצח".</a:t>
            </a:r>
          </a:p>
          <a:p>
            <a:pPr>
              <a:buNone/>
            </a:pPr>
            <a:r>
              <a:rPr lang="he-IL" sz="1800" dirty="0" smtClean="0"/>
              <a:t/>
            </a:r>
            <a:br>
              <a:rPr lang="he-IL" sz="1800" dirty="0" smtClean="0"/>
            </a:br>
            <a:endParaRPr lang="he-IL" sz="1800" dirty="0"/>
          </a:p>
        </p:txBody>
      </p:sp>
      <p:sp>
        <p:nvSpPr>
          <p:cNvPr id="4" name="TextBox 3"/>
          <p:cNvSpPr txBox="1"/>
          <p:nvPr/>
        </p:nvSpPr>
        <p:spPr>
          <a:xfrm>
            <a:off x="116632" y="2089527"/>
            <a:ext cx="6525344" cy="1938992"/>
          </a:xfrm>
          <a:prstGeom prst="rect">
            <a:avLst/>
          </a:prstGeom>
          <a:noFill/>
        </p:spPr>
        <p:txBody>
          <a:bodyPr wrap="square" rtlCol="1">
            <a:spAutoFit/>
          </a:bodyPr>
          <a:lstStyle/>
          <a:p>
            <a:pPr rtl="0">
              <a:buNone/>
            </a:pPr>
            <a:r>
              <a:rPr lang="he-IL" sz="2000" b="1" dirty="0" smtClean="0"/>
              <a:t>על האנדרטה: </a:t>
            </a:r>
          </a:p>
          <a:p>
            <a:pPr rtl="0">
              <a:buNone/>
            </a:pPr>
            <a:r>
              <a:rPr lang="he-IL" sz="2000" dirty="0" smtClean="0"/>
              <a:t>במלחמת ששת הימים, יוני 1967, נכבש השטח על ידי ישראל ולימים הוחלט להקים כאן את מוזיאון השריון. במסגרת המוזיאון הוקם כותל השמות, בו מונצחים חללי חיל השריון בכל מערכות ישראל.</a:t>
            </a:r>
          </a:p>
          <a:p>
            <a:pPr rtl="0"/>
            <a:endParaRPr lang="he-IL" sz="2000" dirty="0"/>
          </a:p>
        </p:txBody>
      </p:sp>
      <p:pic>
        <p:nvPicPr>
          <p:cNvPr id="2050" name="Picture 2" descr="C:\Users\user\Desktop\פרויקט הנצחה 2015\יורם\יד לשריון.png"/>
          <p:cNvPicPr>
            <a:picLocks noChangeAspect="1" noChangeArrowheads="1"/>
          </p:cNvPicPr>
          <p:nvPr/>
        </p:nvPicPr>
        <p:blipFill>
          <a:blip r:embed="rId2" cstate="print"/>
          <a:srcRect/>
          <a:stretch>
            <a:fillRect/>
          </a:stretch>
        </p:blipFill>
        <p:spPr bwMode="auto">
          <a:xfrm>
            <a:off x="142853" y="3791267"/>
            <a:ext cx="3060499" cy="2477383"/>
          </a:xfrm>
          <a:prstGeom prst="rect">
            <a:avLst/>
          </a:prstGeom>
          <a:noFill/>
        </p:spPr>
      </p:pic>
      <p:pic>
        <p:nvPicPr>
          <p:cNvPr id="2051" name="Picture 3" descr="C:\Users\user\Desktop\פרויקט הנצחה 2015\יורם\יד לשריון1.png"/>
          <p:cNvPicPr>
            <a:picLocks noChangeAspect="1" noChangeArrowheads="1"/>
          </p:cNvPicPr>
          <p:nvPr/>
        </p:nvPicPr>
        <p:blipFill>
          <a:blip r:embed="rId3" cstate="print"/>
          <a:srcRect/>
          <a:stretch>
            <a:fillRect/>
          </a:stretch>
        </p:blipFill>
        <p:spPr bwMode="auto">
          <a:xfrm>
            <a:off x="3500438" y="3792133"/>
            <a:ext cx="3143272" cy="247651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פרויקט הנצחה 2015\עמיקם\bg.jpg"/>
          <p:cNvPicPr>
            <a:picLocks noChangeAspect="1" noChangeArrowheads="1"/>
          </p:cNvPicPr>
          <p:nvPr/>
        </p:nvPicPr>
        <p:blipFill>
          <a:blip r:embed="rId2" cstate="print"/>
          <a:srcRect/>
          <a:stretch>
            <a:fillRect/>
          </a:stretch>
        </p:blipFill>
        <p:spPr bwMode="auto">
          <a:xfrm>
            <a:off x="0" y="3"/>
            <a:ext cx="6858000" cy="9905999"/>
          </a:xfrm>
          <a:prstGeom prst="rect">
            <a:avLst/>
          </a:prstGeom>
          <a:noFill/>
        </p:spPr>
      </p:pic>
      <p:pic>
        <p:nvPicPr>
          <p:cNvPr id="3074" name="Picture 2" descr="C:\Users\user\Desktop\פרויקט הנצחה 2015\עמיקם\בית יד לבנים באר טוביה.JPG"/>
          <p:cNvPicPr>
            <a:picLocks noChangeAspect="1" noChangeArrowheads="1"/>
          </p:cNvPicPr>
          <p:nvPr/>
        </p:nvPicPr>
        <p:blipFill>
          <a:blip r:embed="rId3" cstate="print">
            <a:lum bright="20000"/>
          </a:blip>
          <a:srcRect/>
          <a:stretch>
            <a:fillRect/>
          </a:stretch>
        </p:blipFill>
        <p:spPr bwMode="auto">
          <a:xfrm>
            <a:off x="0" y="6481459"/>
            <a:ext cx="4214818" cy="3424541"/>
          </a:xfrm>
          <a:prstGeom prst="rect">
            <a:avLst/>
          </a:prstGeom>
          <a:ln>
            <a:noFill/>
          </a:ln>
          <a:effectLst>
            <a:softEdge rad="112500"/>
          </a:effectLst>
        </p:spPr>
      </p:pic>
      <p:sp>
        <p:nvSpPr>
          <p:cNvPr id="2" name="כותרת 1"/>
          <p:cNvSpPr>
            <a:spLocks noGrp="1"/>
          </p:cNvSpPr>
          <p:nvPr>
            <p:ph type="title"/>
          </p:nvPr>
        </p:nvSpPr>
        <p:spPr/>
        <p:txBody>
          <a:bodyPr>
            <a:normAutofit fontScale="90000"/>
          </a:bodyPr>
          <a:lstStyle/>
          <a:p>
            <a:r>
              <a:rPr lang="he-IL" sz="6000" b="1" u="sng" dirty="0" smtClean="0">
                <a:latin typeface="Dorian CLM" pitchFamily="2" charset="-79"/>
                <a:cs typeface="Dorian CLM" pitchFamily="2" charset="-79"/>
              </a:rPr>
              <a:t>בית יד לבנים</a:t>
            </a:r>
            <a:r>
              <a:rPr lang="en-US" dirty="0" smtClean="0">
                <a:latin typeface="Dorian CLM" pitchFamily="2" charset="-79"/>
                <a:cs typeface="Dorian CLM" pitchFamily="2" charset="-79"/>
              </a:rPr>
              <a:t/>
            </a:r>
            <a:br>
              <a:rPr lang="en-US" dirty="0" smtClean="0">
                <a:latin typeface="Dorian CLM" pitchFamily="2" charset="-79"/>
                <a:cs typeface="Dorian CLM" pitchFamily="2" charset="-79"/>
              </a:rPr>
            </a:br>
            <a:r>
              <a:rPr lang="he-IL" sz="3600" b="1" dirty="0" smtClean="0">
                <a:latin typeface="Dorian CLM" pitchFamily="2" charset="-79"/>
                <a:cs typeface="Dorian CLM" pitchFamily="2" charset="-79"/>
              </a:rPr>
              <a:t>ארגון להנצחת חללי מערכות ישראל</a:t>
            </a:r>
            <a:endParaRPr lang="he-IL" dirty="0">
              <a:latin typeface="Dorian CLM" pitchFamily="2" charset="-79"/>
              <a:cs typeface="Dorian CLM" pitchFamily="2" charset="-79"/>
            </a:endParaRPr>
          </a:p>
        </p:txBody>
      </p:sp>
      <p:sp>
        <p:nvSpPr>
          <p:cNvPr id="3" name="מציין מיקום תוכן 2"/>
          <p:cNvSpPr>
            <a:spLocks noGrp="1"/>
          </p:cNvSpPr>
          <p:nvPr>
            <p:ph idx="1"/>
          </p:nvPr>
        </p:nvSpPr>
        <p:spPr>
          <a:xfrm>
            <a:off x="285728" y="2321702"/>
            <a:ext cx="6172200" cy="6537502"/>
          </a:xfrm>
        </p:spPr>
        <p:txBody>
          <a:bodyPr>
            <a:normAutofit/>
          </a:bodyPr>
          <a:lstStyle/>
          <a:p>
            <a:pPr marL="0" indent="0">
              <a:buNone/>
            </a:pPr>
            <a:r>
              <a:rPr lang="he-IL" b="1" dirty="0" smtClean="0">
                <a:latin typeface="Guttman David" pitchFamily="2" charset="-79"/>
                <a:cs typeface="Guttman David" pitchFamily="2" charset="-79"/>
              </a:rPr>
              <a:t>ארגון בית יד לבנים פועל להנצחת חללי מערכות ישראל. </a:t>
            </a:r>
            <a:r>
              <a:rPr lang="en-US" b="1" dirty="0" smtClean="0">
                <a:cs typeface="Guttman David" pitchFamily="2" charset="-79"/>
              </a:rPr>
              <a:t/>
            </a:r>
            <a:br>
              <a:rPr lang="en-US" b="1" dirty="0" smtClean="0">
                <a:cs typeface="Guttman David" pitchFamily="2" charset="-79"/>
              </a:rPr>
            </a:br>
            <a:r>
              <a:rPr lang="he-IL" b="1" dirty="0" smtClean="0">
                <a:latin typeface="Guttman David" pitchFamily="2" charset="-79"/>
                <a:cs typeface="Guttman David" pitchFamily="2" charset="-79"/>
              </a:rPr>
              <a:t>הארגון פעיל בכל רחבי הארץ, בעזרת חדרי זיכרון להנצחת החללים.</a:t>
            </a:r>
            <a:r>
              <a:rPr lang="en-US" b="1" dirty="0" smtClean="0">
                <a:cs typeface="Guttman David" pitchFamily="2" charset="-79"/>
              </a:rPr>
              <a:t> </a:t>
            </a:r>
            <a:br>
              <a:rPr lang="en-US" b="1" dirty="0" smtClean="0">
                <a:cs typeface="Guttman David" pitchFamily="2" charset="-79"/>
              </a:rPr>
            </a:br>
            <a:r>
              <a:rPr lang="he-IL" b="1" dirty="0" smtClean="0">
                <a:latin typeface="Guttman David" pitchFamily="2" charset="-79"/>
                <a:cs typeface="Guttman David" pitchFamily="2" charset="-79"/>
              </a:rPr>
              <a:t>בית יד לבנים של המועצה האזורית באר טוביה אחראי על עשרים ושלושה יישובים, תומך במשפחות השכולות ומנציח קרוביהם.  </a:t>
            </a:r>
          </a:p>
          <a:p>
            <a:pPr>
              <a:buNone/>
            </a:pPr>
            <a:endParaRPr lang="he-IL" b="1" dirty="0" smtClean="0">
              <a:latin typeface="Guttman David" pitchFamily="2" charset="-79"/>
              <a:cs typeface="Guttman David" pitchFamily="2" charset="-79"/>
            </a:endParaRPr>
          </a:p>
          <a:p>
            <a:pPr>
              <a:buNone/>
            </a:pPr>
            <a:r>
              <a:rPr lang="he-IL" b="1" dirty="0" smtClean="0">
                <a:latin typeface="Guttman David" pitchFamily="2" charset="-79"/>
                <a:cs typeface="Guttman David" pitchFamily="2" charset="-79"/>
              </a:rPr>
              <a:t> </a:t>
            </a:r>
            <a:endParaRPr lang="he-IL" dirty="0">
              <a:latin typeface="Guttman David" pitchFamily="2" charset="-79"/>
              <a:cs typeface="Guttman David" pitchFamily="2" charset="-79"/>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esktop\פרויקט הנצחה 2015\עמיקם\sdk hartk.jpg"/>
          <p:cNvPicPr>
            <a:picLocks noChangeAspect="1" noChangeArrowheads="1"/>
          </p:cNvPicPr>
          <p:nvPr/>
        </p:nvPicPr>
        <p:blipFill>
          <a:blip r:embed="rId2" cstate="print"/>
          <a:srcRect/>
          <a:stretch>
            <a:fillRect/>
          </a:stretch>
        </p:blipFill>
        <p:spPr bwMode="auto">
          <a:xfrm rot="5400000">
            <a:off x="-1524000" y="1524000"/>
            <a:ext cx="9906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פרויקט הנצחה 2015\עמיקם\bg.jpg"/>
          <p:cNvPicPr>
            <a:picLocks noChangeAspect="1" noChangeArrowheads="1"/>
          </p:cNvPicPr>
          <p:nvPr/>
        </p:nvPicPr>
        <p:blipFill>
          <a:blip r:embed="rId2" cstate="print"/>
          <a:srcRect/>
          <a:stretch>
            <a:fillRect/>
          </a:stretch>
        </p:blipFill>
        <p:spPr bwMode="auto">
          <a:xfrm>
            <a:off x="0" y="3"/>
            <a:ext cx="6858000" cy="9905999"/>
          </a:xfrm>
          <a:prstGeom prst="rect">
            <a:avLst/>
          </a:prstGeom>
          <a:noFill/>
        </p:spPr>
      </p:pic>
      <p:sp>
        <p:nvSpPr>
          <p:cNvPr id="4" name="TextBox 3"/>
          <p:cNvSpPr txBox="1"/>
          <p:nvPr/>
        </p:nvSpPr>
        <p:spPr>
          <a:xfrm>
            <a:off x="-428652" y="471347"/>
            <a:ext cx="7143800" cy="861774"/>
          </a:xfrm>
          <a:prstGeom prst="rect">
            <a:avLst/>
          </a:prstGeom>
          <a:noFill/>
        </p:spPr>
        <p:txBody>
          <a:bodyPr wrap="square" rtlCol="1">
            <a:spAutoFit/>
          </a:bodyPr>
          <a:lstStyle/>
          <a:p>
            <a:r>
              <a:rPr lang="he-IL" sz="5000" dirty="0" smtClean="0">
                <a:latin typeface="Choco" pitchFamily="2" charset="-79"/>
                <a:cs typeface="Choco" pitchFamily="2" charset="-79"/>
              </a:rPr>
              <a:t>משפחת </a:t>
            </a:r>
            <a:r>
              <a:rPr lang="he-IL" sz="5000" dirty="0" err="1" smtClean="0">
                <a:latin typeface="Choco" pitchFamily="2" charset="-79"/>
                <a:cs typeface="Choco" pitchFamily="2" charset="-79"/>
              </a:rPr>
              <a:t>ריינהולד</a:t>
            </a:r>
            <a:r>
              <a:rPr lang="he-IL" sz="5000" dirty="0" smtClean="0">
                <a:latin typeface="Choco" pitchFamily="2" charset="-79"/>
                <a:cs typeface="Choco" pitchFamily="2" charset="-79"/>
              </a:rPr>
              <a:t> היקרה  </a:t>
            </a:r>
            <a:endParaRPr lang="he-IL" sz="5000" dirty="0">
              <a:latin typeface="Choco" pitchFamily="2" charset="-79"/>
              <a:cs typeface="Choco" pitchFamily="2" charset="-79"/>
            </a:endParaRPr>
          </a:p>
        </p:txBody>
      </p:sp>
      <p:sp>
        <p:nvSpPr>
          <p:cNvPr id="7" name="TextBox 6"/>
          <p:cNvSpPr txBox="1"/>
          <p:nvPr/>
        </p:nvSpPr>
        <p:spPr>
          <a:xfrm>
            <a:off x="214314" y="1723061"/>
            <a:ext cx="6500834" cy="6124754"/>
          </a:xfrm>
          <a:prstGeom prst="rect">
            <a:avLst/>
          </a:prstGeom>
          <a:noFill/>
        </p:spPr>
        <p:txBody>
          <a:bodyPr wrap="square" rtlCol="1">
            <a:spAutoFit/>
          </a:bodyPr>
          <a:lstStyle/>
          <a:p>
            <a:r>
              <a:rPr lang="he-IL" sz="2800" dirty="0" smtClean="0">
                <a:latin typeface="Choco" pitchFamily="2" charset="-79"/>
                <a:cs typeface="Choco" pitchFamily="2" charset="-79"/>
              </a:rPr>
              <a:t>אין לנו מספיק מילים לתאר את הכבוד והערכה שחלקתם לנו במהלך תקופת עריכת האלבום.</a:t>
            </a:r>
          </a:p>
          <a:p>
            <a:endParaRPr lang="he-IL" sz="2800" dirty="0" smtClean="0">
              <a:latin typeface="Choco" pitchFamily="2" charset="-79"/>
              <a:cs typeface="Choco" pitchFamily="2" charset="-79"/>
            </a:endParaRPr>
          </a:p>
          <a:p>
            <a:r>
              <a:rPr lang="he-IL" sz="2800" dirty="0" smtClean="0">
                <a:latin typeface="Choco" pitchFamily="2" charset="-79"/>
                <a:cs typeface="Choco" pitchFamily="2" charset="-79"/>
              </a:rPr>
              <a:t>תודה שפתחתם את לבכם, סיפרתם את כל הסיפורים הכי כואבים והמשמחים שלכם אילנו זה בכלל לא מובן מאליו.</a:t>
            </a:r>
          </a:p>
          <a:p>
            <a:endParaRPr lang="he-IL" sz="2800" dirty="0" smtClean="0">
              <a:latin typeface="Choco" pitchFamily="2" charset="-79"/>
              <a:cs typeface="Choco" pitchFamily="2" charset="-79"/>
            </a:endParaRPr>
          </a:p>
          <a:p>
            <a:r>
              <a:rPr lang="he-IL" sz="2800" dirty="0" smtClean="0">
                <a:latin typeface="Choco" pitchFamily="2" charset="-79"/>
                <a:cs typeface="Choco" pitchFamily="2" charset="-79"/>
              </a:rPr>
              <a:t>במהלך השנה נחשפנו לעולמו של יורם, </a:t>
            </a:r>
          </a:p>
          <a:p>
            <a:r>
              <a:rPr lang="he-IL" sz="2800" dirty="0" smtClean="0">
                <a:latin typeface="Choco" pitchFamily="2" charset="-79"/>
                <a:cs typeface="Choco" pitchFamily="2" charset="-79"/>
              </a:rPr>
              <a:t>בכל פעם שסיפרתם עליו התפעלנו מחדש.</a:t>
            </a:r>
          </a:p>
          <a:p>
            <a:r>
              <a:rPr lang="he-IL" sz="2800" dirty="0" smtClean="0">
                <a:latin typeface="Choco" pitchFamily="2" charset="-79"/>
                <a:cs typeface="Choco" pitchFamily="2" charset="-79"/>
              </a:rPr>
              <a:t>יורם היה בחור בעל לב זהב, אהוב על חבריו ועל הבריות.</a:t>
            </a:r>
          </a:p>
          <a:p>
            <a:endParaRPr lang="he-IL" sz="2800" dirty="0" smtClean="0">
              <a:latin typeface="Choco" pitchFamily="2" charset="-79"/>
              <a:cs typeface="Choco" pitchFamily="2" charset="-79"/>
            </a:endParaRPr>
          </a:p>
          <a:p>
            <a:r>
              <a:rPr lang="he-IL" sz="2800" dirty="0" smtClean="0">
                <a:latin typeface="Choco" pitchFamily="2" charset="-79"/>
                <a:cs typeface="Choco" pitchFamily="2" charset="-79"/>
              </a:rPr>
              <a:t>אנחנו מקווים שאלבום זה יביא לכם נחת לזכרו של יורם.</a:t>
            </a:r>
            <a:endParaRPr lang="he-IL" sz="2800" dirty="0">
              <a:latin typeface="Choco" pitchFamily="2" charset="-79"/>
              <a:cs typeface="Choco" pitchFamily="2" charset="-79"/>
            </a:endParaRPr>
          </a:p>
        </p:txBody>
      </p:sp>
      <p:sp>
        <p:nvSpPr>
          <p:cNvPr id="8" name="TextBox 7"/>
          <p:cNvSpPr txBox="1"/>
          <p:nvPr/>
        </p:nvSpPr>
        <p:spPr>
          <a:xfrm>
            <a:off x="285728" y="8525993"/>
            <a:ext cx="4286280" cy="630942"/>
          </a:xfrm>
          <a:prstGeom prst="rect">
            <a:avLst/>
          </a:prstGeom>
          <a:noFill/>
        </p:spPr>
        <p:txBody>
          <a:bodyPr wrap="square" rtlCol="1">
            <a:spAutoFit/>
          </a:bodyPr>
          <a:lstStyle/>
          <a:p>
            <a:r>
              <a:rPr lang="he-IL" sz="3500" dirty="0" smtClean="0"/>
              <a:t>שלכם:צורי, טליה והראל</a:t>
            </a:r>
            <a:endParaRPr lang="he-IL" sz="3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1DE"/>
        </a:solidFill>
        <a:effectLst/>
      </p:bgPr>
    </p:bg>
    <p:spTree>
      <p:nvGrpSpPr>
        <p:cNvPr id="1" name=""/>
        <p:cNvGrpSpPr/>
        <p:nvPr/>
      </p:nvGrpSpPr>
      <p:grpSpPr>
        <a:xfrm>
          <a:off x="0" y="0"/>
          <a:ext cx="0" cy="0"/>
          <a:chOff x="0" y="0"/>
          <a:chExt cx="0" cy="0"/>
        </a:xfrm>
      </p:grpSpPr>
      <p:sp>
        <p:nvSpPr>
          <p:cNvPr id="7" name="TextBox 6"/>
          <p:cNvSpPr txBox="1"/>
          <p:nvPr/>
        </p:nvSpPr>
        <p:spPr>
          <a:xfrm>
            <a:off x="0" y="1"/>
            <a:ext cx="6858000" cy="2923877"/>
          </a:xfrm>
          <a:prstGeom prst="rect">
            <a:avLst/>
          </a:prstGeom>
          <a:solidFill>
            <a:srgbClr val="948A54">
              <a:alpha val="69804"/>
            </a:srgbClr>
          </a:solidFill>
          <a:ln w="57150">
            <a:solidFill>
              <a:schemeClr val="tx1"/>
            </a:solidFill>
          </a:ln>
        </p:spPr>
        <p:txBody>
          <a:bodyPr wrap="square" rtlCol="1">
            <a:spAutoFit/>
          </a:bodyPr>
          <a:lstStyle/>
          <a:p>
            <a:pPr algn="ctr"/>
            <a:endParaRPr lang="he-IL" sz="1600" dirty="0" smtClean="0">
              <a:latin typeface="Guttman Keren" pitchFamily="2" charset="-79"/>
              <a:cs typeface="Guttman Keren" pitchFamily="2" charset="-79"/>
            </a:endParaRPr>
          </a:p>
          <a:p>
            <a:pPr algn="ctr"/>
            <a:r>
              <a:rPr lang="he-IL" sz="2800" dirty="0" smtClean="0">
                <a:latin typeface="Guttman Keren" pitchFamily="2" charset="-79"/>
                <a:cs typeface="Guttman Keren" pitchFamily="2" charset="-79"/>
              </a:rPr>
              <a:t>יורם נולד ב- </a:t>
            </a:r>
            <a:r>
              <a:rPr lang="he-IL" sz="2800" dirty="0" err="1" smtClean="0">
                <a:latin typeface="Guttman Keren" pitchFamily="2" charset="-79"/>
                <a:cs typeface="Guttman Keren" pitchFamily="2" charset="-79"/>
              </a:rPr>
              <a:t>טו</a:t>
            </a:r>
            <a:r>
              <a:rPr lang="he-IL" sz="2800" dirty="0" smtClean="0">
                <a:latin typeface="Guttman Keren" pitchFamily="2" charset="-79"/>
                <a:cs typeface="Guttman Keren" pitchFamily="2" charset="-79"/>
              </a:rPr>
              <a:t> באלול תש</a:t>
            </a:r>
            <a:r>
              <a:rPr lang="en-US" sz="2800" dirty="0" smtClean="0">
                <a:cs typeface="Guttman Keren" pitchFamily="2" charset="-79"/>
              </a:rPr>
              <a:t>‘</a:t>
            </a:r>
            <a:r>
              <a:rPr lang="he-IL" sz="2800" dirty="0" smtClean="0">
                <a:latin typeface="Guttman Keren" pitchFamily="2" charset="-79"/>
                <a:cs typeface="Guttman Keren" pitchFamily="2" charset="-79"/>
              </a:rPr>
              <a:t>ח </a:t>
            </a:r>
          </a:p>
          <a:p>
            <a:pPr algn="ctr"/>
            <a:r>
              <a:rPr lang="he-IL" sz="2800" dirty="0" smtClean="0">
                <a:latin typeface="Guttman Keren" pitchFamily="2" charset="-79"/>
                <a:cs typeface="Guttman Keren" pitchFamily="2" charset="-79"/>
              </a:rPr>
              <a:t>19/9/1948 בפתח תקווה.</a:t>
            </a:r>
          </a:p>
          <a:p>
            <a:pPr algn="ctr"/>
            <a:r>
              <a:rPr lang="he-IL" sz="2800" dirty="0" smtClean="0">
                <a:latin typeface="Guttman Keren" pitchFamily="2" charset="-79"/>
                <a:cs typeface="Guttman Keren" pitchFamily="2" charset="-79"/>
              </a:rPr>
              <a:t>יורם </a:t>
            </a:r>
            <a:r>
              <a:rPr lang="he-IL" sz="2800" dirty="0" err="1" smtClean="0">
                <a:latin typeface="Guttman Keren" pitchFamily="2" charset="-79"/>
                <a:cs typeface="Guttman Keren" pitchFamily="2" charset="-79"/>
              </a:rPr>
              <a:t>ריינהולד</a:t>
            </a:r>
            <a:r>
              <a:rPr lang="he-IL" sz="2800" dirty="0" smtClean="0">
                <a:latin typeface="Guttman Keren" pitchFamily="2" charset="-79"/>
                <a:cs typeface="Guttman Keren" pitchFamily="2" charset="-79"/>
              </a:rPr>
              <a:t> בן משה ופני, גדל בפתח תקווה ובגיל 3 עבר עם משפחתו לדרום. במשך תקופה קצרה משפחתו הייתה בכפר ורבורג, ומשם עברו למושב אביגדור שם גדל כל חיו. </a:t>
            </a:r>
          </a:p>
        </p:txBody>
      </p:sp>
      <p:pic>
        <p:nvPicPr>
          <p:cNvPr id="4" name="Picture 11" descr="C:\Users\user\Desktop\פרויקט הנצחה 2015\יורם\IMG_0128.JPG"/>
          <p:cNvPicPr>
            <a:picLocks noChangeAspect="1" noChangeArrowheads="1"/>
          </p:cNvPicPr>
          <p:nvPr/>
        </p:nvPicPr>
        <p:blipFill>
          <a:blip r:embed="rId3" cstate="print"/>
          <a:srcRect/>
          <a:stretch>
            <a:fillRect/>
          </a:stretch>
        </p:blipFill>
        <p:spPr bwMode="auto">
          <a:xfrm>
            <a:off x="1285860" y="3405177"/>
            <a:ext cx="4072572" cy="433390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0" y="8090118"/>
            <a:ext cx="6858000" cy="1815882"/>
          </a:xfrm>
          <a:prstGeom prst="rect">
            <a:avLst/>
          </a:prstGeom>
          <a:solidFill>
            <a:srgbClr val="948A54">
              <a:alpha val="76863"/>
            </a:srgbClr>
          </a:solidFill>
          <a:ln w="57150">
            <a:solidFill>
              <a:schemeClr val="tx1"/>
            </a:solidFill>
          </a:ln>
        </p:spPr>
        <p:txBody>
          <a:bodyPr wrap="square" rtlCol="1">
            <a:spAutoFit/>
          </a:bodyPr>
          <a:lstStyle/>
          <a:p>
            <a:pPr algn="ctr"/>
            <a:r>
              <a:rPr lang="he-IL" sz="2800" dirty="0" smtClean="0">
                <a:latin typeface="Guttman Keren" pitchFamily="2" charset="-79"/>
                <a:cs typeface="Guttman Keren" pitchFamily="2" charset="-79"/>
              </a:rPr>
              <a:t>ליורם שני אחים: אריה ודני.</a:t>
            </a:r>
          </a:p>
          <a:p>
            <a:pPr algn="ctr"/>
            <a:r>
              <a:rPr lang="he-IL" sz="2800" dirty="0" smtClean="0">
                <a:latin typeface="Guttman Keren" pitchFamily="2" charset="-79"/>
                <a:cs typeface="Guttman Keren" pitchFamily="2" charset="-79"/>
              </a:rPr>
              <a:t> יורם הוא האח האמצעי.</a:t>
            </a:r>
          </a:p>
          <a:p>
            <a:pPr algn="ctr"/>
            <a:r>
              <a:rPr lang="he-IL" sz="2800" dirty="0" smtClean="0">
                <a:latin typeface="Guttman Keren" pitchFamily="2" charset="-79"/>
                <a:cs typeface="Guttman Keren" pitchFamily="2" charset="-79"/>
              </a:rPr>
              <a:t> בילדותו למד בבית ספר </a:t>
            </a:r>
            <a:r>
              <a:rPr lang="en-US" sz="2800" dirty="0" smtClean="0">
                <a:latin typeface="Guttman Keren" pitchFamily="2" charset="-79"/>
                <a:cs typeface="Guttman Keren" pitchFamily="2" charset="-79"/>
              </a:rPr>
              <a:t>'</a:t>
            </a:r>
            <a:r>
              <a:rPr lang="he-IL" sz="2800" dirty="0" smtClean="0">
                <a:latin typeface="Guttman Keren" pitchFamily="2" charset="-79"/>
                <a:cs typeface="Guttman Keren" pitchFamily="2" charset="-79"/>
              </a:rPr>
              <a:t>מבואות' וכשגדל למד בבית ספר תיכון 'באר טוביה'.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פרויקט הנצחה 2015\עמיקם\bg.jpg"/>
          <p:cNvPicPr>
            <a:picLocks noChangeAspect="1" noChangeArrowheads="1"/>
          </p:cNvPicPr>
          <p:nvPr/>
        </p:nvPicPr>
        <p:blipFill>
          <a:blip r:embed="rId2" cstate="print"/>
          <a:srcRect/>
          <a:stretch>
            <a:fillRect/>
          </a:stretch>
        </p:blipFill>
        <p:spPr bwMode="auto">
          <a:xfrm>
            <a:off x="0" y="-34"/>
            <a:ext cx="6858000" cy="9905999"/>
          </a:xfrm>
          <a:prstGeom prst="rect">
            <a:avLst/>
          </a:prstGeom>
          <a:ln>
            <a:noFill/>
          </a:ln>
          <a:effectLst>
            <a:outerShdw blurRad="292100" dist="139700" dir="2700000" algn="tl" rotWithShape="0">
              <a:srgbClr val="333333">
                <a:alpha val="65000"/>
              </a:srgbClr>
            </a:outerShdw>
          </a:effectLst>
        </p:spPr>
      </p:pic>
      <p:sp>
        <p:nvSpPr>
          <p:cNvPr id="2" name="כותרת 1"/>
          <p:cNvSpPr>
            <a:spLocks noGrp="1"/>
          </p:cNvSpPr>
          <p:nvPr>
            <p:ph type="title"/>
          </p:nvPr>
        </p:nvSpPr>
        <p:spPr>
          <a:xfrm>
            <a:off x="357166" y="158728"/>
            <a:ext cx="6172200" cy="1651000"/>
          </a:xfrm>
        </p:spPr>
        <p:txBody>
          <a:bodyPr>
            <a:normAutofit/>
          </a:bodyPr>
          <a:lstStyle/>
          <a:p>
            <a:r>
              <a:rPr lang="he-IL" sz="3800" dirty="0" smtClean="0">
                <a:latin typeface="Choco" pitchFamily="2" charset="-79"/>
                <a:cs typeface="Choco" pitchFamily="2" charset="-79"/>
              </a:rPr>
              <a:t>דבר מנהל בית </a:t>
            </a:r>
            <a:r>
              <a:rPr lang="he-IL" sz="3800" smtClean="0">
                <a:latin typeface="Choco" pitchFamily="2" charset="-79"/>
                <a:cs typeface="Choco" pitchFamily="2" charset="-79"/>
              </a:rPr>
              <a:t>הספר באר</a:t>
            </a:r>
            <a:br>
              <a:rPr lang="he-IL" sz="3800" smtClean="0">
                <a:latin typeface="Choco" pitchFamily="2" charset="-79"/>
                <a:cs typeface="Choco" pitchFamily="2" charset="-79"/>
              </a:rPr>
            </a:br>
            <a:r>
              <a:rPr lang="he-IL" sz="3800" smtClean="0">
                <a:latin typeface="Choco" pitchFamily="2" charset="-79"/>
                <a:cs typeface="Choco" pitchFamily="2" charset="-79"/>
              </a:rPr>
              <a:t> </a:t>
            </a:r>
            <a:r>
              <a:rPr lang="he-IL" sz="3800" dirty="0" err="1" smtClean="0">
                <a:latin typeface="Choco" pitchFamily="2" charset="-79"/>
                <a:cs typeface="Choco" pitchFamily="2" charset="-79"/>
              </a:rPr>
              <a:t>עמ"י</a:t>
            </a:r>
            <a:endParaRPr lang="he-IL" sz="3800" dirty="0">
              <a:latin typeface="Choco" pitchFamily="2" charset="-79"/>
              <a:cs typeface="Choco" pitchFamily="2" charset="-79"/>
            </a:endParaRPr>
          </a:p>
        </p:txBody>
      </p:sp>
      <p:sp>
        <p:nvSpPr>
          <p:cNvPr id="3" name="מציין מיקום תוכן 2"/>
          <p:cNvSpPr>
            <a:spLocks noGrp="1"/>
          </p:cNvSpPr>
          <p:nvPr>
            <p:ph idx="1"/>
          </p:nvPr>
        </p:nvSpPr>
        <p:spPr>
          <a:xfrm>
            <a:off x="642918" y="1523976"/>
            <a:ext cx="6315076" cy="7253490"/>
          </a:xfrm>
        </p:spPr>
        <p:txBody>
          <a:bodyPr>
            <a:noAutofit/>
          </a:bodyPr>
          <a:lstStyle/>
          <a:p>
            <a:pPr marL="514350" indent="22225">
              <a:lnSpc>
                <a:spcPct val="120000"/>
              </a:lnSpc>
              <a:buNone/>
            </a:pPr>
            <a:r>
              <a:rPr lang="he-IL" sz="1900" dirty="0" smtClean="0">
                <a:latin typeface="Choco" pitchFamily="2" charset="-79"/>
                <a:cs typeface="Choco" pitchFamily="2" charset="-79"/>
              </a:rPr>
              <a:t>משפחה יקרה,</a:t>
            </a:r>
            <a:endParaRPr lang="en-US" sz="1900" dirty="0" smtClean="0">
              <a:cs typeface="Choco" pitchFamily="2" charset="-79"/>
            </a:endParaRPr>
          </a:p>
          <a:p>
            <a:pPr marL="514350" indent="22225">
              <a:lnSpc>
                <a:spcPct val="120000"/>
              </a:lnSpc>
              <a:buNone/>
            </a:pPr>
            <a:r>
              <a:rPr lang="he-IL" sz="1900" dirty="0" smtClean="0">
                <a:latin typeface="Choco" pitchFamily="2" charset="-79"/>
                <a:cs typeface="Choco" pitchFamily="2" charset="-79"/>
              </a:rPr>
              <a:t>כאשר הוצע בפנינו לקחת חלק בפרויקט ההנצחה, חשנו כי זכות עצומה נפלה בחלקנו. זכות להכיר את יקירכם. זכות להכיר אתכם משפחות יקרות אשר גידלתם וטיפחתם את בניכם לאהבת העם והארץ. זכות להכיר ואולי להבין כיצד ניתן לגדל ולגדול למציאות בה אדם מוכן להסתכן ולהקריב את היקר לו מכל בעבור ערכים בהם האמין ואליהם גדל.</a:t>
            </a:r>
            <a:endParaRPr lang="en-US" sz="1900" dirty="0" smtClean="0">
              <a:cs typeface="Choco" pitchFamily="2" charset="-79"/>
            </a:endParaRPr>
          </a:p>
          <a:p>
            <a:pPr marL="514350" indent="22225">
              <a:lnSpc>
                <a:spcPct val="120000"/>
              </a:lnSpc>
              <a:buNone/>
            </a:pPr>
            <a:r>
              <a:rPr lang="he-IL" sz="1900" dirty="0" smtClean="0">
                <a:latin typeface="Choco" pitchFamily="2" charset="-79"/>
                <a:cs typeface="Choco" pitchFamily="2" charset="-79"/>
              </a:rPr>
              <a:t>משפחות יקרות, אנו מבקשים להודות לכם מעומק הלב על הדלת הפתוחה, על האפשרות להיפגש, להיחשף ולהתוודע  אל בנכם, אל האדם אשר היה, אל האישיות אשר היווה ואל הדמות האצילית אשר מילא וזאת על אף המחיר הכרוך בפתיחת הפצע והכאב מחדש.  </a:t>
            </a:r>
            <a:endParaRPr lang="en-US" sz="1900" dirty="0" smtClean="0">
              <a:cs typeface="Choco" pitchFamily="2" charset="-79"/>
            </a:endParaRPr>
          </a:p>
          <a:p>
            <a:pPr marL="514350" indent="22225">
              <a:lnSpc>
                <a:spcPct val="120000"/>
              </a:lnSpc>
              <a:buNone/>
            </a:pPr>
            <a:r>
              <a:rPr lang="he-IL" sz="1900" dirty="0" smtClean="0">
                <a:latin typeface="Choco" pitchFamily="2" charset="-79"/>
                <a:cs typeface="Choco" pitchFamily="2" charset="-79"/>
              </a:rPr>
              <a:t>כמערכת חינוכית הפועלת לביסוס הערכים הללו, פתחתם בפנינו צוהר חינוכי ממדרגה ראשונה. אני יכול לבטח לומר כי המפגש עמכם הינו מפגש עם עבר, הווה ועתיד אליו יחלחלו אותם רשמים ערכיים וחינוכיים אשר נצרבו בנפשם של תלמידינו ויהוו נדבך מרכזי וחשוב בבניית אישיותם המתעצבת. </a:t>
            </a:r>
            <a:endParaRPr lang="en-US" sz="1900" dirty="0" smtClean="0">
              <a:cs typeface="Choco" pitchFamily="2" charset="-79"/>
            </a:endParaRPr>
          </a:p>
          <a:p>
            <a:pPr marL="514350" indent="22225">
              <a:lnSpc>
                <a:spcPct val="120000"/>
              </a:lnSpc>
              <a:buNone/>
            </a:pPr>
            <a:r>
              <a:rPr lang="he-IL" sz="1900" dirty="0" smtClean="0">
                <a:latin typeface="Choco" pitchFamily="2" charset="-79"/>
                <a:cs typeface="Choco" pitchFamily="2" charset="-79"/>
              </a:rPr>
              <a:t>תודה על שאפשרתם לנו לגדול לחנך ולהתחנך לאורו.</a:t>
            </a:r>
            <a:endParaRPr lang="en-US" sz="1900" dirty="0" smtClean="0">
              <a:cs typeface="Choco" pitchFamily="2" charset="-79"/>
            </a:endParaRPr>
          </a:p>
          <a:p>
            <a:pPr marL="0" indent="0" algn="ctr" rtl="0">
              <a:lnSpc>
                <a:spcPct val="120000"/>
              </a:lnSpc>
              <a:buNone/>
            </a:pPr>
            <a:r>
              <a:rPr lang="he-IL" sz="1900" dirty="0" smtClean="0">
                <a:latin typeface="Choco" pitchFamily="2" charset="-79"/>
                <a:cs typeface="Choco" pitchFamily="2" charset="-79"/>
              </a:rPr>
              <a:t>  </a:t>
            </a:r>
          </a:p>
          <a:p>
            <a:pPr marL="0" indent="0" algn="l" rtl="0">
              <a:lnSpc>
                <a:spcPct val="120000"/>
              </a:lnSpc>
              <a:buNone/>
            </a:pPr>
            <a:r>
              <a:rPr lang="he-IL" sz="1900" dirty="0" smtClean="0">
                <a:latin typeface="Choco" pitchFamily="2" charset="-79"/>
                <a:cs typeface="Choco" pitchFamily="2" charset="-79"/>
              </a:rPr>
              <a:t>תומר אמנו    </a:t>
            </a:r>
          </a:p>
          <a:p>
            <a:pPr marL="0" indent="0" algn="l" rtl="0">
              <a:lnSpc>
                <a:spcPct val="120000"/>
              </a:lnSpc>
              <a:buNone/>
            </a:pPr>
            <a:r>
              <a:rPr lang="he-IL" sz="1900" dirty="0" smtClean="0">
                <a:latin typeface="Choco" pitchFamily="2" charset="-79"/>
                <a:cs typeface="Choco" pitchFamily="2" charset="-79"/>
              </a:rPr>
              <a:t>    מנהל בית הספר</a:t>
            </a:r>
          </a:p>
          <a:p>
            <a:pPr marL="0" indent="0" algn="l" rtl="0">
              <a:lnSpc>
                <a:spcPct val="120000"/>
              </a:lnSpc>
              <a:buNone/>
            </a:pPr>
            <a:r>
              <a:rPr lang="he-IL" sz="1900" dirty="0" smtClean="0">
                <a:latin typeface="Choco" pitchFamily="2" charset="-79"/>
                <a:cs typeface="Choco" pitchFamily="2" charset="-79"/>
              </a:rPr>
              <a:t>והצוות החינוכי  </a:t>
            </a:r>
            <a:r>
              <a:rPr lang="en-US" sz="1900" dirty="0" smtClean="0">
                <a:cs typeface="Choco" pitchFamily="2" charset="-79"/>
              </a:rPr>
              <a:t>  </a:t>
            </a:r>
            <a:r>
              <a:rPr lang="en-US" sz="1800" dirty="0" smtClean="0">
                <a:cs typeface="Choco" pitchFamily="2" charset="-79"/>
              </a:rPr>
              <a:t>  </a:t>
            </a:r>
          </a:p>
          <a:p>
            <a:pPr marL="4572000" indent="-4035425" algn="ctr" rtl="0">
              <a:lnSpc>
                <a:spcPct val="120000"/>
              </a:lnSpc>
              <a:buNone/>
            </a:pPr>
            <a:r>
              <a:rPr lang="he-IL" sz="1800" dirty="0" smtClean="0"/>
              <a:t> </a:t>
            </a:r>
            <a:endParaRPr lang="en-US" sz="1800" dirty="0" smtClean="0"/>
          </a:p>
          <a:p>
            <a:pPr marL="514350" indent="22225" algn="ctr" rtl="0">
              <a:lnSpc>
                <a:spcPct val="120000"/>
              </a:lnSpc>
              <a:buNone/>
            </a:pPr>
            <a:r>
              <a:rPr lang="en-US" sz="1800" dirty="0" smtClean="0"/>
              <a:t> </a:t>
            </a:r>
          </a:p>
          <a:p>
            <a:pPr marL="514350" indent="22225">
              <a:lnSpc>
                <a:spcPct val="120000"/>
              </a:lnSpc>
              <a:buNone/>
            </a:pPr>
            <a:endParaRPr lang="he-IL" sz="18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פרויקט הנצחה 2015\עמיקם\bg.jpg"/>
          <p:cNvPicPr>
            <a:picLocks noChangeAspect="1" noChangeArrowheads="1"/>
          </p:cNvPicPr>
          <p:nvPr/>
        </p:nvPicPr>
        <p:blipFill>
          <a:blip r:embed="rId3" cstate="print"/>
          <a:srcRect/>
          <a:stretch>
            <a:fillRect/>
          </a:stretch>
        </p:blipFill>
        <p:spPr bwMode="auto">
          <a:xfrm>
            <a:off x="0" y="-34"/>
            <a:ext cx="6858000" cy="990599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643182" y="7223344"/>
            <a:ext cx="4000528" cy="1754326"/>
          </a:xfrm>
          <a:prstGeom prst="rect">
            <a:avLst/>
          </a:prstGeom>
          <a:noFill/>
        </p:spPr>
        <p:txBody>
          <a:bodyPr wrap="square" rtlCol="1">
            <a:spAutoFit/>
          </a:bodyPr>
          <a:lstStyle/>
          <a:p>
            <a:r>
              <a:rPr lang="he-IL" sz="2700" dirty="0" smtClean="0">
                <a:latin typeface="Choco" pitchFamily="2" charset="-79"/>
                <a:cs typeface="Choco" pitchFamily="2" charset="-79"/>
              </a:rPr>
              <a:t>כתיבה ועריכת האלבום:</a:t>
            </a:r>
          </a:p>
          <a:p>
            <a:r>
              <a:rPr lang="he-IL" sz="2700" dirty="0" smtClean="0">
                <a:latin typeface="Choco" pitchFamily="2" charset="-79"/>
                <a:cs typeface="Choco" pitchFamily="2" charset="-79"/>
              </a:rPr>
              <a:t>הראל ביטן</a:t>
            </a:r>
          </a:p>
          <a:p>
            <a:r>
              <a:rPr lang="he-IL" sz="2700" dirty="0" smtClean="0">
                <a:latin typeface="Choco" pitchFamily="2" charset="-79"/>
                <a:cs typeface="Choco" pitchFamily="2" charset="-79"/>
              </a:rPr>
              <a:t>טליה בן ברוך</a:t>
            </a:r>
          </a:p>
          <a:p>
            <a:r>
              <a:rPr lang="he-IL" sz="2700" dirty="0" smtClean="0">
                <a:latin typeface="Choco" pitchFamily="2" charset="-79"/>
                <a:cs typeface="Choco" pitchFamily="2" charset="-79"/>
              </a:rPr>
              <a:t>תלמידי בית הספר באר </a:t>
            </a:r>
            <a:r>
              <a:rPr lang="he-IL" sz="2700" dirty="0" err="1" smtClean="0">
                <a:latin typeface="Choco" pitchFamily="2" charset="-79"/>
                <a:cs typeface="Choco" pitchFamily="2" charset="-79"/>
              </a:rPr>
              <a:t>עמ"י</a:t>
            </a:r>
            <a:endParaRPr lang="he-IL" sz="2700" dirty="0" smtClean="0">
              <a:latin typeface="Choco" pitchFamily="2" charset="-79"/>
              <a:cs typeface="Choco" pitchFamily="2" charset="-79"/>
            </a:endParaRPr>
          </a:p>
        </p:txBody>
      </p:sp>
      <p:sp>
        <p:nvSpPr>
          <p:cNvPr id="6" name="TextBox 5"/>
          <p:cNvSpPr txBox="1"/>
          <p:nvPr/>
        </p:nvSpPr>
        <p:spPr>
          <a:xfrm>
            <a:off x="-214338" y="7239016"/>
            <a:ext cx="3143272" cy="1338828"/>
          </a:xfrm>
          <a:prstGeom prst="rect">
            <a:avLst/>
          </a:prstGeom>
          <a:noFill/>
        </p:spPr>
        <p:txBody>
          <a:bodyPr wrap="square" rtlCol="1">
            <a:spAutoFit/>
          </a:bodyPr>
          <a:lstStyle/>
          <a:p>
            <a:r>
              <a:rPr lang="he-IL" sz="2700" dirty="0" smtClean="0">
                <a:latin typeface="Choco" pitchFamily="2" charset="-79"/>
                <a:cs typeface="Choco" pitchFamily="2" charset="-79"/>
              </a:rPr>
              <a:t>לווי והנחיה:</a:t>
            </a:r>
          </a:p>
          <a:p>
            <a:r>
              <a:rPr lang="he-IL" sz="2700" dirty="0" smtClean="0">
                <a:latin typeface="Choco" pitchFamily="2" charset="-79"/>
                <a:cs typeface="Choco" pitchFamily="2" charset="-79"/>
              </a:rPr>
              <a:t> צורי בוארון </a:t>
            </a:r>
          </a:p>
          <a:p>
            <a:r>
              <a:rPr lang="he-IL" sz="2700" dirty="0" smtClean="0">
                <a:latin typeface="Choco" pitchFamily="2" charset="-79"/>
                <a:cs typeface="Choco" pitchFamily="2" charset="-79"/>
              </a:rPr>
              <a:t>מכללת אורות ישראל</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מלבן 6"/>
          <p:cNvSpPr/>
          <p:nvPr/>
        </p:nvSpPr>
        <p:spPr>
          <a:xfrm>
            <a:off x="0" y="773877"/>
            <a:ext cx="7000924" cy="1238259"/>
          </a:xfrm>
          <a:prstGeom prst="rect">
            <a:avLst/>
          </a:prstGeom>
          <a:solidFill>
            <a:srgbClr val="FF000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rot="16200000">
            <a:off x="-3417107" y="4131463"/>
            <a:ext cx="9906000" cy="1643074"/>
          </a:xfrm>
          <a:prstGeom prst="rect">
            <a:avLst/>
          </a:prstGeom>
          <a:solidFill>
            <a:srgbClr val="FFC00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0" y="7893864"/>
            <a:ext cx="7000924" cy="1315650"/>
          </a:xfrm>
          <a:prstGeom prst="rect">
            <a:avLst/>
          </a:prstGeom>
          <a:solidFill>
            <a:srgbClr val="00B05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6865" name="Picture 1"/>
          <p:cNvPicPr>
            <a:picLocks noChangeAspect="1" noChangeArrowheads="1"/>
          </p:cNvPicPr>
          <p:nvPr/>
        </p:nvPicPr>
        <p:blipFill>
          <a:blip r:embed="rId3" cstate="print"/>
          <a:srcRect/>
          <a:stretch>
            <a:fillRect/>
          </a:stretch>
        </p:blipFill>
        <p:spPr bwMode="auto">
          <a:xfrm>
            <a:off x="71414" y="2399091"/>
            <a:ext cx="3143272" cy="4875644"/>
          </a:xfrm>
          <a:prstGeom prst="rect">
            <a:avLst/>
          </a:prstGeom>
          <a:noFill/>
          <a:ln w="9525">
            <a:noFill/>
            <a:miter lim="800000"/>
            <a:headEnd/>
            <a:tailEnd/>
          </a:ln>
          <a:effectLst/>
        </p:spPr>
      </p:pic>
      <p:pic>
        <p:nvPicPr>
          <p:cNvPr id="36866" name="Picture 2"/>
          <p:cNvPicPr>
            <a:picLocks noChangeAspect="1" noChangeArrowheads="1"/>
          </p:cNvPicPr>
          <p:nvPr/>
        </p:nvPicPr>
        <p:blipFill>
          <a:blip r:embed="rId4" cstate="print"/>
          <a:srcRect/>
          <a:stretch>
            <a:fillRect/>
          </a:stretch>
        </p:blipFill>
        <p:spPr bwMode="auto">
          <a:xfrm>
            <a:off x="3429001" y="5107783"/>
            <a:ext cx="3014427" cy="4333905"/>
          </a:xfrm>
          <a:prstGeom prst="rect">
            <a:avLst/>
          </a:prstGeom>
          <a:noFill/>
          <a:ln w="9525">
            <a:noFill/>
            <a:miter lim="800000"/>
            <a:headEnd/>
            <a:tailEnd/>
          </a:ln>
          <a:effectLst/>
        </p:spPr>
      </p:pic>
      <p:pic>
        <p:nvPicPr>
          <p:cNvPr id="36867" name="Picture 3"/>
          <p:cNvPicPr>
            <a:picLocks noChangeAspect="1" noChangeArrowheads="1"/>
          </p:cNvPicPr>
          <p:nvPr/>
        </p:nvPicPr>
        <p:blipFill>
          <a:blip r:embed="rId5" cstate="print"/>
          <a:srcRect/>
          <a:stretch>
            <a:fillRect/>
          </a:stretch>
        </p:blipFill>
        <p:spPr bwMode="auto">
          <a:xfrm>
            <a:off x="3357563" y="309531"/>
            <a:ext cx="3188105" cy="45024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2" cstate="print"/>
          <a:srcRect/>
          <a:stretch>
            <a:fillRect/>
          </a:stretch>
        </p:blipFill>
        <p:spPr bwMode="auto">
          <a:xfrm>
            <a:off x="1357298" y="0"/>
            <a:ext cx="5643602" cy="9906000"/>
          </a:xfrm>
          <a:prstGeom prst="rect">
            <a:avLst/>
          </a:prstGeom>
          <a:noFill/>
          <a:ln w="9525">
            <a:noFill/>
            <a:miter lim="800000"/>
            <a:headEnd/>
            <a:tailEnd/>
          </a:ln>
          <a:effectLst/>
        </p:spPr>
      </p:pic>
      <p:sp>
        <p:nvSpPr>
          <p:cNvPr id="2" name="כותרת 1"/>
          <p:cNvSpPr>
            <a:spLocks noGrp="1"/>
          </p:cNvSpPr>
          <p:nvPr>
            <p:ph type="title"/>
          </p:nvPr>
        </p:nvSpPr>
        <p:spPr>
          <a:xfrm>
            <a:off x="3357562" y="128962"/>
            <a:ext cx="3500438" cy="1651000"/>
          </a:xfrm>
          <a:solidFill>
            <a:schemeClr val="accent1">
              <a:lumMod val="75000"/>
            </a:schemeClr>
          </a:solidFill>
        </p:spPr>
        <p:txBody>
          <a:bodyPr>
            <a:normAutofit fontScale="90000"/>
          </a:bodyPr>
          <a:lstStyle/>
          <a:p>
            <a:pPr algn="l"/>
            <a:r>
              <a:rPr lang="he-IL" sz="4800" dirty="0" smtClean="0">
                <a:solidFill>
                  <a:schemeClr val="bg1"/>
                </a:solidFill>
                <a:latin typeface="Guttman Hodes" pitchFamily="2" charset="-79"/>
                <a:cs typeface="Guttman Hodes" pitchFamily="2" charset="-79"/>
              </a:rPr>
              <a:t>תמיד יחכו לך </a:t>
            </a:r>
            <a:r>
              <a:rPr lang="he-IL" dirty="0" smtClean="0">
                <a:solidFill>
                  <a:schemeClr val="bg1"/>
                </a:solidFill>
                <a:latin typeface="Guttman Hodes" pitchFamily="2" charset="-79"/>
                <a:cs typeface="Guttman Hodes" pitchFamily="2" charset="-79"/>
              </a:rPr>
              <a:t/>
            </a:r>
            <a:br>
              <a:rPr lang="he-IL" dirty="0" smtClean="0">
                <a:solidFill>
                  <a:schemeClr val="bg1"/>
                </a:solidFill>
                <a:latin typeface="Guttman Hodes" pitchFamily="2" charset="-79"/>
                <a:cs typeface="Guttman Hodes" pitchFamily="2" charset="-79"/>
              </a:rPr>
            </a:br>
            <a:r>
              <a:rPr lang="he-IL" sz="3600" dirty="0" smtClean="0">
                <a:solidFill>
                  <a:schemeClr val="bg1"/>
                </a:solidFill>
                <a:latin typeface="Guttman Hodes" pitchFamily="2" charset="-79"/>
                <a:cs typeface="Guttman Hodes" pitchFamily="2" charset="-79"/>
              </a:rPr>
              <a:t>לאה שבת</a:t>
            </a:r>
            <a:endParaRPr lang="he-IL" dirty="0">
              <a:solidFill>
                <a:schemeClr val="bg1"/>
              </a:solidFill>
              <a:latin typeface="Guttman Hodes" pitchFamily="2" charset="-79"/>
              <a:cs typeface="Guttman Hodes" pitchFamily="2" charset="-79"/>
            </a:endParaRPr>
          </a:p>
        </p:txBody>
      </p:sp>
      <p:sp>
        <p:nvSpPr>
          <p:cNvPr id="3" name="מציין מיקום תוכן 2"/>
          <p:cNvSpPr>
            <a:spLocks noGrp="1"/>
          </p:cNvSpPr>
          <p:nvPr>
            <p:ph idx="1"/>
          </p:nvPr>
        </p:nvSpPr>
        <p:spPr>
          <a:xfrm>
            <a:off x="0" y="-154817"/>
            <a:ext cx="3071810" cy="10370416"/>
          </a:xfrm>
          <a:solidFill>
            <a:schemeClr val="tx2">
              <a:lumMod val="60000"/>
              <a:lumOff val="40000"/>
            </a:schemeClr>
          </a:solidFill>
        </p:spPr>
        <p:txBody>
          <a:bodyPr>
            <a:noAutofit/>
          </a:bodyPr>
          <a:lstStyle/>
          <a:p>
            <a:pPr algn="ctr">
              <a:buNone/>
            </a:pPr>
            <a:r>
              <a:rPr lang="he-IL" sz="2100" dirty="0" smtClean="0">
                <a:solidFill>
                  <a:schemeClr val="bg1"/>
                </a:solidFill>
                <a:latin typeface="Guttman Hodes" pitchFamily="2" charset="-79"/>
                <a:cs typeface="Guttman Hodes" pitchFamily="2" charset="-79"/>
              </a:rPr>
              <a:t>    </a:t>
            </a:r>
          </a:p>
          <a:p>
            <a:pPr algn="ctr">
              <a:buNone/>
            </a:pPr>
            <a:r>
              <a:rPr lang="he-IL" sz="2100" dirty="0" smtClean="0">
                <a:solidFill>
                  <a:schemeClr val="bg1"/>
                </a:solidFill>
                <a:latin typeface="Guttman Hodes" pitchFamily="2" charset="-79"/>
                <a:cs typeface="Guttman Hodes" pitchFamily="2" charset="-79"/>
              </a:rPr>
              <a:t>     הו ילד עבר זמן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נסעת לחפש רחוק מכאן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ואני מחכה לך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הו ילד שלי בעולם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ציפור אדם כמו כולם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מחפש את האופק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כל מטוס שטס בשמיים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כל כוכב מאיר בעיניים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מזכיר לי אותך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נחליאלי לפני הגשם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צרצרים בשעות הערב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תמיד יחכו לך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הו ילד כששקט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אני יושבת במרפסת לנגן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מנגינות געגוע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הו ילד תשתדל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להגיע לכאן מהר </a:t>
            </a:r>
            <a:br>
              <a:rPr lang="he-IL" sz="2100" dirty="0" smtClean="0">
                <a:solidFill>
                  <a:schemeClr val="bg1"/>
                </a:solidFill>
                <a:latin typeface="Guttman Hodes" pitchFamily="2" charset="-79"/>
                <a:cs typeface="Guttman Hodes" pitchFamily="2" charset="-79"/>
              </a:rPr>
            </a:br>
            <a:r>
              <a:rPr lang="he-IL" sz="2100" dirty="0" smtClean="0">
                <a:solidFill>
                  <a:schemeClr val="bg1"/>
                </a:solidFill>
                <a:latin typeface="Guttman Hodes" pitchFamily="2" charset="-79"/>
                <a:cs typeface="Guttman Hodes" pitchFamily="2" charset="-79"/>
              </a:rPr>
              <a:t>ככה אני מבקשת בשקט </a:t>
            </a:r>
          </a:p>
          <a:p>
            <a:pPr algn="ctr">
              <a:buNone/>
            </a:pPr>
            <a:endParaRPr lang="he-IL" sz="2100" dirty="0">
              <a:solidFill>
                <a:schemeClr val="bg1"/>
              </a:solidFill>
              <a:latin typeface="Guttman Hodes" pitchFamily="2" charset="-79"/>
              <a:cs typeface="Guttman Hodes" pitchFamily="2" charset="-79"/>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6858000" cy="9906000"/>
          </a:xfrm>
          <a:prstGeom prst="rect">
            <a:avLst/>
          </a:prstGeom>
          <a:noFill/>
          <a:ln w="9525">
            <a:noFill/>
            <a:miter lim="800000"/>
            <a:headEnd/>
            <a:tailEnd/>
          </a:ln>
          <a:effectLst/>
        </p:spPr>
      </p:pic>
      <p:sp>
        <p:nvSpPr>
          <p:cNvPr id="5" name="כותרת 1"/>
          <p:cNvSpPr txBox="1">
            <a:spLocks/>
          </p:cNvSpPr>
          <p:nvPr/>
        </p:nvSpPr>
        <p:spPr>
          <a:xfrm>
            <a:off x="428604" y="7042562"/>
            <a:ext cx="6000768" cy="2786082"/>
          </a:xfrm>
          <a:prstGeom prst="rect">
            <a:avLst/>
          </a:prstGeom>
        </p:spPr>
        <p:txBody>
          <a:bodyPr vert="horz" lIns="91440" tIns="45720" rIns="91440" bIns="45720" rtlCol="1"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sz="16600" b="1" dirty="0" smtClean="0">
                <a:ln w="11430"/>
                <a:solidFill>
                  <a:schemeClr val="bg1"/>
                </a:solidFill>
                <a:effectLst>
                  <a:outerShdw blurRad="50800" dist="39000" dir="5460000" algn="tl">
                    <a:srgbClr val="000000">
                      <a:alpha val="38000"/>
                    </a:srgbClr>
                  </a:outerShdw>
                </a:effectLst>
                <a:latin typeface="Trashim CLM" pitchFamily="2" charset="-79"/>
                <a:ea typeface="+mj-ea"/>
                <a:cs typeface="Trashim CLM" pitchFamily="2" charset="-79"/>
              </a:rPr>
              <a:t>נעורים</a:t>
            </a:r>
            <a:endParaRPr kumimoji="0" lang="he-IL" sz="138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Trashim CLM" pitchFamily="2" charset="-79"/>
              <a:ea typeface="+mj-ea"/>
              <a:cs typeface="Trashim CLM" pitchFamily="2" charset="-79"/>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100" name="Picture 4" descr="C:\Users\user\Desktop\פרויקט הנצחה 2015\יורם\IMG_0131.JPG"/>
          <p:cNvPicPr>
            <a:picLocks noChangeAspect="1" noChangeArrowheads="1"/>
          </p:cNvPicPr>
          <p:nvPr/>
        </p:nvPicPr>
        <p:blipFill>
          <a:blip r:embed="rId3" cstate="print"/>
          <a:srcRect/>
          <a:stretch>
            <a:fillRect/>
          </a:stretch>
        </p:blipFill>
        <p:spPr bwMode="auto">
          <a:xfrm>
            <a:off x="3286124" y="3405176"/>
            <a:ext cx="3571876" cy="3280677"/>
          </a:xfrm>
          <a:prstGeom prst="rect">
            <a:avLst/>
          </a:prstGeom>
          <a:noFill/>
        </p:spPr>
      </p:pic>
      <p:pic>
        <p:nvPicPr>
          <p:cNvPr id="5" name="Picture 10" descr="C:\Users\user\Desktop\פרויקט הנצחה 2015\יורם\IMG_0127.JPG"/>
          <p:cNvPicPr>
            <a:picLocks noChangeAspect="1" noChangeArrowheads="1"/>
          </p:cNvPicPr>
          <p:nvPr/>
        </p:nvPicPr>
        <p:blipFill>
          <a:blip r:embed="rId4" cstate="print"/>
          <a:srcRect/>
          <a:stretch>
            <a:fillRect/>
          </a:stretch>
        </p:blipFill>
        <p:spPr bwMode="auto">
          <a:xfrm>
            <a:off x="3286124" y="0"/>
            <a:ext cx="3571876" cy="3327786"/>
          </a:xfrm>
          <a:prstGeom prst="rect">
            <a:avLst/>
          </a:prstGeom>
          <a:noFill/>
        </p:spPr>
      </p:pic>
      <p:sp>
        <p:nvSpPr>
          <p:cNvPr id="7" name="TextBox 6"/>
          <p:cNvSpPr txBox="1"/>
          <p:nvPr/>
        </p:nvSpPr>
        <p:spPr>
          <a:xfrm>
            <a:off x="214290" y="551181"/>
            <a:ext cx="2786082" cy="8494633"/>
          </a:xfrm>
          <a:prstGeom prst="rect">
            <a:avLst/>
          </a:prstGeom>
          <a:solidFill>
            <a:srgbClr val="92D050">
              <a:alpha val="67059"/>
            </a:srgbClr>
          </a:solidFill>
        </p:spPr>
        <p:txBody>
          <a:bodyPr wrap="square" rtlCol="1">
            <a:spAutoFit/>
          </a:bodyPr>
          <a:lstStyle/>
          <a:p>
            <a:endParaRPr lang="he-IL" sz="2000" b="1" dirty="0" smtClean="0">
              <a:latin typeface="Guttman Hodes" pitchFamily="2" charset="-79"/>
              <a:cs typeface="Guttman Hodes" pitchFamily="2" charset="-79"/>
            </a:endParaRPr>
          </a:p>
          <a:p>
            <a:r>
              <a:rPr lang="he-IL" sz="3200" b="1" dirty="0" smtClean="0">
                <a:latin typeface="Guttman Hodes" pitchFamily="2" charset="-79"/>
                <a:cs typeface="Guttman Hodes" pitchFamily="2" charset="-79"/>
              </a:rPr>
              <a:t>יורם</a:t>
            </a:r>
            <a:r>
              <a:rPr lang="he-IL" sz="2800" dirty="0" smtClean="0"/>
              <a:t> </a:t>
            </a:r>
            <a:r>
              <a:rPr lang="he-IL" sz="2800" dirty="0" smtClean="0">
                <a:latin typeface="Choco" pitchFamily="2" charset="-79"/>
                <a:cs typeface="Choco" pitchFamily="2" charset="-79"/>
              </a:rPr>
              <a:t>היה נער צנוע, מסור, חבר ובעל לב טוב,</a:t>
            </a:r>
          </a:p>
          <a:p>
            <a:r>
              <a:rPr lang="he-IL" sz="2800" dirty="0" smtClean="0">
                <a:latin typeface="Choco" pitchFamily="2" charset="-79"/>
                <a:cs typeface="Choco" pitchFamily="2" charset="-79"/>
              </a:rPr>
              <a:t>ואהוב על חבריו.</a:t>
            </a:r>
          </a:p>
          <a:p>
            <a:r>
              <a:rPr lang="he-IL" sz="2800" dirty="0" smtClean="0">
                <a:latin typeface="Choco" pitchFamily="2" charset="-79"/>
                <a:cs typeface="Choco" pitchFamily="2" charset="-79"/>
              </a:rPr>
              <a:t>יורם אהב לעזור במשק של המשפחה,</a:t>
            </a:r>
          </a:p>
          <a:p>
            <a:r>
              <a:rPr lang="he-IL" sz="2800" dirty="0" smtClean="0">
                <a:latin typeface="Choco" pitchFamily="2" charset="-79"/>
                <a:cs typeface="Choco" pitchFamily="2" charset="-79"/>
              </a:rPr>
              <a:t>לשחק בגולות, שלוש מקלות ובעיקר אהב ספורט.</a:t>
            </a:r>
          </a:p>
          <a:p>
            <a:r>
              <a:rPr lang="he-IL" sz="2800" dirty="0" smtClean="0">
                <a:latin typeface="Choco" pitchFamily="2" charset="-79"/>
                <a:cs typeface="Choco" pitchFamily="2" charset="-79"/>
              </a:rPr>
              <a:t>ובמיוחד אהב לשחק כדורגל  וכדורסל. יורם אהב וללכת עם אחיו הגדול  אייה למשחקי כדורגל בבלומפילד שביפו.</a:t>
            </a:r>
          </a:p>
          <a:p>
            <a:endParaRPr lang="he-IL" dirty="0"/>
          </a:p>
        </p:txBody>
      </p:sp>
      <p:pic>
        <p:nvPicPr>
          <p:cNvPr id="4" name="Picture 7" descr="C:\Users\user\Desktop\פרויקט הנצחה 2015\יורם\IMG_0124.JPG"/>
          <p:cNvPicPr>
            <a:picLocks noChangeAspect="1" noChangeArrowheads="1"/>
          </p:cNvPicPr>
          <p:nvPr/>
        </p:nvPicPr>
        <p:blipFill>
          <a:blip r:embed="rId5" cstate="print"/>
          <a:srcRect/>
          <a:stretch>
            <a:fillRect/>
          </a:stretch>
        </p:blipFill>
        <p:spPr bwMode="auto">
          <a:xfrm>
            <a:off x="3286124" y="6810423"/>
            <a:ext cx="3571876" cy="309557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0" y="0"/>
            <a:ext cx="1071546" cy="9906000"/>
          </a:xfrm>
          <a:prstGeom prst="rect">
            <a:avLst/>
          </a:prstGeom>
          <a:solidFill>
            <a:srgbClr val="92D05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5299" name="Picture 3"/>
          <p:cNvPicPr>
            <a:picLocks noChangeAspect="1" noChangeArrowheads="1"/>
          </p:cNvPicPr>
          <p:nvPr/>
        </p:nvPicPr>
        <p:blipFill>
          <a:blip r:embed="rId2" cstate="print"/>
          <a:srcRect r="6951"/>
          <a:stretch>
            <a:fillRect/>
          </a:stretch>
        </p:blipFill>
        <p:spPr bwMode="auto">
          <a:xfrm>
            <a:off x="476672" y="-15552"/>
            <a:ext cx="6381328" cy="9906000"/>
          </a:xfrm>
          <a:prstGeom prst="rect">
            <a:avLst/>
          </a:prstGeom>
          <a:noFill/>
          <a:ln w="9525">
            <a:noFill/>
            <a:miter lim="800000"/>
            <a:headEnd/>
            <a:tailEnd/>
          </a:ln>
          <a:effectLst/>
        </p:spPr>
      </p:pic>
      <p:pic>
        <p:nvPicPr>
          <p:cNvPr id="55300" name="Picture 4"/>
          <p:cNvPicPr>
            <a:picLocks noChangeAspect="1" noChangeArrowheads="1"/>
          </p:cNvPicPr>
          <p:nvPr/>
        </p:nvPicPr>
        <p:blipFill>
          <a:blip r:embed="rId3" cstate="print"/>
          <a:srcRect/>
          <a:stretch>
            <a:fillRect/>
          </a:stretch>
        </p:blipFill>
        <p:spPr bwMode="auto">
          <a:xfrm>
            <a:off x="1" y="365559"/>
            <a:ext cx="2357430" cy="257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301" name="Picture 5"/>
          <p:cNvPicPr>
            <a:picLocks noChangeAspect="1" noChangeArrowheads="1"/>
          </p:cNvPicPr>
          <p:nvPr/>
        </p:nvPicPr>
        <p:blipFill>
          <a:blip r:embed="rId4" cstate="print"/>
          <a:srcRect/>
          <a:stretch>
            <a:fillRect/>
          </a:stretch>
        </p:blipFill>
        <p:spPr bwMode="auto">
          <a:xfrm>
            <a:off x="1" y="7119953"/>
            <a:ext cx="2359333" cy="2476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303" name="Picture 7"/>
          <p:cNvPicPr>
            <a:picLocks noChangeAspect="1" noChangeArrowheads="1"/>
          </p:cNvPicPr>
          <p:nvPr/>
        </p:nvPicPr>
        <p:blipFill>
          <a:blip r:embed="rId5" cstate="print"/>
          <a:srcRect/>
          <a:stretch>
            <a:fillRect/>
          </a:stretch>
        </p:blipFill>
        <p:spPr bwMode="auto">
          <a:xfrm>
            <a:off x="0" y="3482568"/>
            <a:ext cx="2500306" cy="3095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7691</TotalTime>
  <Words>2140</Words>
  <Application>Microsoft Office PowerPoint</Application>
  <PresentationFormat>A4 Paper (210x297 mm)‎</PresentationFormat>
  <Paragraphs>187</Paragraphs>
  <Slides>41</Slides>
  <Notes>3</Notes>
  <HiddenSlides>0</HiddenSlides>
  <MMClips>0</MMClips>
  <ScaleCrop>false</ScaleCrop>
  <HeadingPairs>
    <vt:vector size="4" baseType="variant">
      <vt:variant>
        <vt:lpstr>ערכת נושא</vt:lpstr>
      </vt:variant>
      <vt:variant>
        <vt:i4>1</vt:i4>
      </vt:variant>
      <vt:variant>
        <vt:lpstr>כותרות שקופיות</vt:lpstr>
      </vt:variant>
      <vt:variant>
        <vt:i4>41</vt:i4>
      </vt:variant>
    </vt:vector>
  </HeadingPairs>
  <TitlesOfParts>
    <vt:vector size="42" baseType="lpstr">
      <vt:lpstr>ערכת נושא Office</vt:lpstr>
      <vt:lpstr>שקופית 1</vt:lpstr>
      <vt:lpstr>שקופית 2</vt:lpstr>
      <vt:lpstr>שקופית 3</vt:lpstr>
      <vt:lpstr>שקופית 4</vt:lpstr>
      <vt:lpstr>שקופית 5</vt:lpstr>
      <vt:lpstr>תמיד יחכו לך  לאה שבת</vt:lpstr>
      <vt:lpstr>שקופית 7</vt:lpstr>
      <vt:lpstr>שקופית 8</vt:lpstr>
      <vt:lpstr>שקופית 9</vt:lpstr>
      <vt:lpstr>שקופית 10</vt:lpstr>
      <vt:lpstr>שקופית 11</vt:lpstr>
      <vt:lpstr>שקופית 12</vt:lpstr>
      <vt:lpstr>שקופית 13</vt:lpstr>
      <vt:lpstr>שקופית 14</vt:lpstr>
      <vt:lpstr>שקופית 15</vt:lpstr>
      <vt:lpstr>שקופית 16</vt:lpstr>
      <vt:lpstr>חיל השריון</vt:lpstr>
      <vt:lpstr>חייו לאחר הצבא</vt:lpstr>
      <vt:lpstr>שקופית 19</vt:lpstr>
      <vt:lpstr>שקופית 20</vt:lpstr>
      <vt:lpstr>שקופית 21</vt:lpstr>
      <vt:lpstr>שקופית 22</vt:lpstr>
      <vt:lpstr>שקופית 23</vt:lpstr>
      <vt:lpstr>שקופית 24</vt:lpstr>
      <vt:lpstr>גלויה אחרונה הביתה</vt:lpstr>
      <vt:lpstr>נפילתו של יורם </vt:lpstr>
      <vt:lpstr>יורם יהודה פוליקר</vt:lpstr>
      <vt:lpstr>שקופית 28</vt:lpstr>
      <vt:lpstr>שקופית 29</vt:lpstr>
      <vt:lpstr>שקופית 30</vt:lpstr>
      <vt:lpstr>שקופית 31</vt:lpstr>
      <vt:lpstr>שקופית 32</vt:lpstr>
      <vt:lpstr>לאורך הים מילים ולחן: איילה אשרוב </vt:lpstr>
      <vt:lpstr>שקופית 34</vt:lpstr>
      <vt:lpstr>אנדרטה לחללי בית הספר 'מבואות' היסודי האזורי  באר טוביה</vt:lpstr>
      <vt:lpstr>יד לשריון  לטרון</vt:lpstr>
      <vt:lpstr>בית יד לבנים ארגון להנצחת חללי מערכות ישראל</vt:lpstr>
      <vt:lpstr>שקופית 38</vt:lpstr>
      <vt:lpstr>שקופית 39</vt:lpstr>
      <vt:lpstr>דבר מנהל בית הספר באר  עמ"י</vt:lpstr>
      <vt:lpstr>שקופית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user</cp:lastModifiedBy>
  <cp:revision>106</cp:revision>
  <dcterms:created xsi:type="dcterms:W3CDTF">2015-05-07T06:56:51Z</dcterms:created>
  <dcterms:modified xsi:type="dcterms:W3CDTF">2015-08-31T06:34:39Z</dcterms:modified>
</cp:coreProperties>
</file>